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2"/>
  </p:notesMasterIdLst>
  <p:sldIdLst>
    <p:sldId id="256" r:id="rId5"/>
    <p:sldId id="307" r:id="rId6"/>
    <p:sldId id="304" r:id="rId7"/>
    <p:sldId id="320" r:id="rId8"/>
    <p:sldId id="326" r:id="rId9"/>
    <p:sldId id="309" r:id="rId10"/>
    <p:sldId id="328" r:id="rId11"/>
    <p:sldId id="329" r:id="rId12"/>
    <p:sldId id="331" r:id="rId13"/>
    <p:sldId id="300" r:id="rId14"/>
    <p:sldId id="333" r:id="rId15"/>
    <p:sldId id="334" r:id="rId16"/>
    <p:sldId id="340" r:id="rId17"/>
    <p:sldId id="335" r:id="rId18"/>
    <p:sldId id="336" r:id="rId19"/>
    <p:sldId id="301" r:id="rId20"/>
    <p:sldId id="303" r:id="rId21"/>
    <p:sldId id="302" r:id="rId22"/>
    <p:sldId id="330" r:id="rId23"/>
    <p:sldId id="341" r:id="rId24"/>
    <p:sldId id="321" r:id="rId25"/>
    <p:sldId id="322" r:id="rId26"/>
    <p:sldId id="319" r:id="rId27"/>
    <p:sldId id="323" r:id="rId28"/>
    <p:sldId id="343" r:id="rId29"/>
    <p:sldId id="342" r:id="rId30"/>
    <p:sldId id="332" r:id="rId3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9">
          <p15:clr>
            <a:srgbClr val="A4A3A4"/>
          </p15:clr>
        </p15:guide>
        <p15:guide id="3" pos="2472" userDrawn="1">
          <p15:clr>
            <a:srgbClr val="A4A3A4"/>
          </p15:clr>
        </p15:guide>
        <p15:guide id="5" orient="horz" pos="1836" userDrawn="1">
          <p15:clr>
            <a:srgbClr val="A4A3A4"/>
          </p15:clr>
        </p15:guide>
        <p15:guide id="6" pos="1440" userDrawn="1">
          <p15:clr>
            <a:srgbClr val="A4A3A4"/>
          </p15:clr>
        </p15:guide>
        <p15:guide id="7" orient="horz" pos="1716" userDrawn="1">
          <p15:clr>
            <a:srgbClr val="A4A3A4"/>
          </p15:clr>
        </p15:guide>
        <p15:guide id="8" pos="816" userDrawn="1">
          <p15:clr>
            <a:srgbClr val="A4A3A4"/>
          </p15:clr>
        </p15:guide>
        <p15:guide id="9" pos="2064" userDrawn="1">
          <p15:clr>
            <a:srgbClr val="A4A3A4"/>
          </p15:clr>
        </p15:guide>
        <p15:guide id="10" pos="5352" userDrawn="1">
          <p15:clr>
            <a:srgbClr val="A4A3A4"/>
          </p15:clr>
        </p15:guide>
        <p15:guide id="11" orient="horz" pos="17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5E44"/>
    <a:srgbClr val="FF5500"/>
    <a:srgbClr val="253746"/>
    <a:srgbClr val="5F5E62"/>
    <a:srgbClr val="A2AAAD"/>
    <a:srgbClr val="A23746"/>
    <a:srgbClr val="5B5B5B"/>
    <a:srgbClr val="FF4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82709" autoAdjust="0"/>
  </p:normalViewPr>
  <p:slideViewPr>
    <p:cSldViewPr snapToGrid="0">
      <p:cViewPr varScale="1">
        <p:scale>
          <a:sx n="101" d="100"/>
          <a:sy n="101" d="100"/>
        </p:scale>
        <p:origin x="1140" y="108"/>
      </p:cViewPr>
      <p:guideLst>
        <p:guide orient="horz" pos="3239"/>
        <p:guide pos="2472"/>
        <p:guide orient="horz" pos="1836"/>
        <p:guide pos="1440"/>
        <p:guide orient="horz" pos="1716"/>
        <p:guide pos="816"/>
        <p:guide pos="2064"/>
        <p:guide pos="5352"/>
        <p:guide orient="horz" pos="17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8B801D-7373-F64E-8064-598EF28641C5}" type="doc">
      <dgm:prSet loTypeId="urn:microsoft.com/office/officeart/2005/8/layout/radial4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A85C5D1-8432-0A4E-B341-AD4A65985490}">
      <dgm:prSet phldrT="[Text]"/>
      <dgm:spPr/>
      <dgm:t>
        <a:bodyPr/>
        <a:lstStyle/>
        <a:p>
          <a:r>
            <a:rPr lang="en-US" dirty="0" smtClean="0"/>
            <a:t>PAM</a:t>
          </a:r>
        </a:p>
      </dgm:t>
    </dgm:pt>
    <dgm:pt modelId="{0D6D2976-BF34-E741-AC61-EFD8E8E57099}" type="parTrans" cxnId="{FE872193-E03A-7F4D-9470-D59FC9CC4BA6}">
      <dgm:prSet/>
      <dgm:spPr/>
      <dgm:t>
        <a:bodyPr/>
        <a:lstStyle/>
        <a:p>
          <a:endParaRPr lang="en-US"/>
        </a:p>
      </dgm:t>
    </dgm:pt>
    <dgm:pt modelId="{01E606F3-F497-8D4F-8AAE-63DDD88F5C5C}" type="sibTrans" cxnId="{FE872193-E03A-7F4D-9470-D59FC9CC4BA6}">
      <dgm:prSet/>
      <dgm:spPr/>
      <dgm:t>
        <a:bodyPr/>
        <a:lstStyle/>
        <a:p>
          <a:endParaRPr lang="en-US"/>
        </a:p>
      </dgm:t>
    </dgm:pt>
    <dgm:pt modelId="{9620E818-5495-6044-A5D5-DD4563530A4C}">
      <dgm:prSet phldrT="[Text]"/>
      <dgm:spPr/>
      <dgm:t>
        <a:bodyPr/>
        <a:lstStyle/>
        <a:p>
          <a:r>
            <a:rPr lang="en-US" dirty="0" smtClean="0"/>
            <a:t>Privileged session management (PSM)</a:t>
          </a:r>
        </a:p>
      </dgm:t>
    </dgm:pt>
    <dgm:pt modelId="{AA08DF7A-AB54-0F47-BBB1-A424AC1B63DE}" type="parTrans" cxnId="{D4AB05A7-68C4-C048-9B7F-91FB55D2474A}">
      <dgm:prSet/>
      <dgm:spPr/>
      <dgm:t>
        <a:bodyPr/>
        <a:lstStyle/>
        <a:p>
          <a:endParaRPr lang="en-US"/>
        </a:p>
      </dgm:t>
    </dgm:pt>
    <dgm:pt modelId="{5853AEB2-0FF0-B14E-9802-4F758D0B8C4D}" type="sibTrans" cxnId="{D4AB05A7-68C4-C048-9B7F-91FB55D2474A}">
      <dgm:prSet/>
      <dgm:spPr/>
      <dgm:t>
        <a:bodyPr/>
        <a:lstStyle/>
        <a:p>
          <a:endParaRPr lang="en-US"/>
        </a:p>
      </dgm:t>
    </dgm:pt>
    <dgm:pt modelId="{671F22B6-8065-264F-9C45-08FF87EB2E67}">
      <dgm:prSet phldrT="[Text]"/>
      <dgm:spPr/>
      <dgm:t>
        <a:bodyPr/>
        <a:lstStyle/>
        <a:p>
          <a:r>
            <a:rPr lang="en-US" dirty="0" err="1" smtClean="0"/>
            <a:t>Superuser</a:t>
          </a:r>
          <a:r>
            <a:rPr lang="en-US" dirty="0" smtClean="0"/>
            <a:t> privilege management (SUPM) </a:t>
          </a:r>
        </a:p>
      </dgm:t>
    </dgm:pt>
    <dgm:pt modelId="{FD425373-4C38-9340-AD30-D21187A3DE97}" type="parTrans" cxnId="{4CA63356-4C81-A74E-BABC-E8754B0134F2}">
      <dgm:prSet/>
      <dgm:spPr/>
      <dgm:t>
        <a:bodyPr/>
        <a:lstStyle/>
        <a:p>
          <a:endParaRPr lang="en-US"/>
        </a:p>
      </dgm:t>
    </dgm:pt>
    <dgm:pt modelId="{2EDAC33A-0F97-0E43-AFED-D9A335A94DCA}" type="sibTrans" cxnId="{4CA63356-4C81-A74E-BABC-E8754B0134F2}">
      <dgm:prSet/>
      <dgm:spPr/>
      <dgm:t>
        <a:bodyPr/>
        <a:lstStyle/>
        <a:p>
          <a:endParaRPr lang="en-US"/>
        </a:p>
      </dgm:t>
    </dgm:pt>
    <dgm:pt modelId="{0B94D77F-0A93-514A-919C-9EE30E98EC0B}">
      <dgm:prSet phldrT="[Text]"/>
      <dgm:spPr/>
      <dgm:t>
        <a:bodyPr/>
        <a:lstStyle/>
        <a:p>
          <a:r>
            <a:rPr lang="en-US" dirty="0" smtClean="0"/>
            <a:t>Shared account password management (SAPM) </a:t>
          </a:r>
        </a:p>
      </dgm:t>
    </dgm:pt>
    <dgm:pt modelId="{0E2F29C3-3D59-0C4B-9A6B-5705E32487A9}" type="parTrans" cxnId="{CE232B28-F5DA-7140-83C4-8897EB082C2B}">
      <dgm:prSet/>
      <dgm:spPr/>
      <dgm:t>
        <a:bodyPr/>
        <a:lstStyle/>
        <a:p>
          <a:endParaRPr lang="en-US"/>
        </a:p>
      </dgm:t>
    </dgm:pt>
    <dgm:pt modelId="{C737DA5E-4275-7446-9CCB-0D3741C33BAC}" type="sibTrans" cxnId="{CE232B28-F5DA-7140-83C4-8897EB082C2B}">
      <dgm:prSet/>
      <dgm:spPr/>
      <dgm:t>
        <a:bodyPr/>
        <a:lstStyle/>
        <a:p>
          <a:endParaRPr lang="en-US"/>
        </a:p>
      </dgm:t>
    </dgm:pt>
    <dgm:pt modelId="{74CC8E93-029B-994A-98E1-A883996D6609}">
      <dgm:prSet phldrT="[Text]"/>
      <dgm:spPr/>
      <dgm:t>
        <a:bodyPr/>
        <a:lstStyle/>
        <a:p>
          <a:r>
            <a:rPr lang="en-US" dirty="0" smtClean="0"/>
            <a:t>Application-to-application password management (AAPM)</a:t>
          </a:r>
        </a:p>
      </dgm:t>
    </dgm:pt>
    <dgm:pt modelId="{F53148AF-B8B7-CF4C-9EE4-3CDD795C5728}" type="parTrans" cxnId="{776A46DA-2746-D64F-B25D-73B5E0007248}">
      <dgm:prSet/>
      <dgm:spPr/>
      <dgm:t>
        <a:bodyPr/>
        <a:lstStyle/>
        <a:p>
          <a:endParaRPr lang="en-US"/>
        </a:p>
      </dgm:t>
    </dgm:pt>
    <dgm:pt modelId="{9D6DB18A-D0D3-E34B-B1DC-27E6F1779B58}" type="sibTrans" cxnId="{776A46DA-2746-D64F-B25D-73B5E0007248}">
      <dgm:prSet/>
      <dgm:spPr/>
      <dgm:t>
        <a:bodyPr/>
        <a:lstStyle/>
        <a:p>
          <a:endParaRPr lang="en-US"/>
        </a:p>
      </dgm:t>
    </dgm:pt>
    <dgm:pt modelId="{20EF3AA4-76F2-1B4E-8460-B40BCEAD5AAC}" type="pres">
      <dgm:prSet presAssocID="{C38B801D-7373-F64E-8064-598EF28641C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BFDD6B9-9455-ED45-A26D-11A25BCDC2D6}" type="pres">
      <dgm:prSet presAssocID="{1A85C5D1-8432-0A4E-B341-AD4A65985490}" presName="centerShape" presStyleLbl="node0" presStyleIdx="0" presStyleCnt="1"/>
      <dgm:spPr/>
      <dgm:t>
        <a:bodyPr/>
        <a:lstStyle/>
        <a:p>
          <a:endParaRPr lang="en-US"/>
        </a:p>
      </dgm:t>
    </dgm:pt>
    <dgm:pt modelId="{FC17AF8A-9FAD-FB45-9C95-555639465619}" type="pres">
      <dgm:prSet presAssocID="{0E2F29C3-3D59-0C4B-9A6B-5705E32487A9}" presName="parTrans" presStyleLbl="bgSibTrans2D1" presStyleIdx="0" presStyleCnt="4"/>
      <dgm:spPr/>
      <dgm:t>
        <a:bodyPr/>
        <a:lstStyle/>
        <a:p>
          <a:endParaRPr lang="en-US"/>
        </a:p>
      </dgm:t>
    </dgm:pt>
    <dgm:pt modelId="{F585DCE5-5FB1-5F4F-B62A-31F76BD53F75}" type="pres">
      <dgm:prSet presAssocID="{0B94D77F-0A93-514A-919C-9EE30E98EC0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5D7746-8FB2-3D45-8E7D-841D4A31033F}" type="pres">
      <dgm:prSet presAssocID="{AA08DF7A-AB54-0F47-BBB1-A424AC1B63DE}" presName="parTrans" presStyleLbl="bgSibTrans2D1" presStyleIdx="1" presStyleCnt="4"/>
      <dgm:spPr/>
      <dgm:t>
        <a:bodyPr/>
        <a:lstStyle/>
        <a:p>
          <a:endParaRPr lang="en-US"/>
        </a:p>
      </dgm:t>
    </dgm:pt>
    <dgm:pt modelId="{EAB26E4E-9A94-2145-B843-0805BF7A3093}" type="pres">
      <dgm:prSet presAssocID="{9620E818-5495-6044-A5D5-DD4563530A4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4A4D67-6AED-5B42-96AF-C5A8397F6EA9}" type="pres">
      <dgm:prSet presAssocID="{FD425373-4C38-9340-AD30-D21187A3DE97}" presName="parTrans" presStyleLbl="bgSibTrans2D1" presStyleIdx="2" presStyleCnt="4"/>
      <dgm:spPr/>
      <dgm:t>
        <a:bodyPr/>
        <a:lstStyle/>
        <a:p>
          <a:endParaRPr lang="en-US"/>
        </a:p>
      </dgm:t>
    </dgm:pt>
    <dgm:pt modelId="{09800967-777A-1946-A482-16F5579C0918}" type="pres">
      <dgm:prSet presAssocID="{671F22B6-8065-264F-9C45-08FF87EB2E6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F6179A-141D-5D48-899E-28363D8058BE}" type="pres">
      <dgm:prSet presAssocID="{F53148AF-B8B7-CF4C-9EE4-3CDD795C5728}" presName="parTrans" presStyleLbl="bgSibTrans2D1" presStyleIdx="3" presStyleCnt="4"/>
      <dgm:spPr/>
      <dgm:t>
        <a:bodyPr/>
        <a:lstStyle/>
        <a:p>
          <a:endParaRPr lang="en-US"/>
        </a:p>
      </dgm:t>
    </dgm:pt>
    <dgm:pt modelId="{C89BCA3E-DCB9-2244-BEB5-A9CF446037A8}" type="pres">
      <dgm:prSet presAssocID="{74CC8E93-029B-994A-98E1-A883996D660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859117A-7539-4C6B-94B2-2328910F9A96}" type="presOf" srcId="{671F22B6-8065-264F-9C45-08FF87EB2E67}" destId="{09800967-777A-1946-A482-16F5579C0918}" srcOrd="0" destOrd="0" presId="urn:microsoft.com/office/officeart/2005/8/layout/radial4"/>
    <dgm:cxn modelId="{D4AB05A7-68C4-C048-9B7F-91FB55D2474A}" srcId="{1A85C5D1-8432-0A4E-B341-AD4A65985490}" destId="{9620E818-5495-6044-A5D5-DD4563530A4C}" srcOrd="1" destOrd="0" parTransId="{AA08DF7A-AB54-0F47-BBB1-A424AC1B63DE}" sibTransId="{5853AEB2-0FF0-B14E-9802-4F758D0B8C4D}"/>
    <dgm:cxn modelId="{ACDD22DE-0ECD-422E-B358-8491B8597A10}" type="presOf" srcId="{C38B801D-7373-F64E-8064-598EF28641C5}" destId="{20EF3AA4-76F2-1B4E-8460-B40BCEAD5AAC}" srcOrd="0" destOrd="0" presId="urn:microsoft.com/office/officeart/2005/8/layout/radial4"/>
    <dgm:cxn modelId="{FE872193-E03A-7F4D-9470-D59FC9CC4BA6}" srcId="{C38B801D-7373-F64E-8064-598EF28641C5}" destId="{1A85C5D1-8432-0A4E-B341-AD4A65985490}" srcOrd="0" destOrd="0" parTransId="{0D6D2976-BF34-E741-AC61-EFD8E8E57099}" sibTransId="{01E606F3-F497-8D4F-8AAE-63DDD88F5C5C}"/>
    <dgm:cxn modelId="{DC7D1A4A-05E2-455D-839B-CE161801675F}" type="presOf" srcId="{AA08DF7A-AB54-0F47-BBB1-A424AC1B63DE}" destId="{6E5D7746-8FB2-3D45-8E7D-841D4A31033F}" srcOrd="0" destOrd="0" presId="urn:microsoft.com/office/officeart/2005/8/layout/radial4"/>
    <dgm:cxn modelId="{34F42832-9D8A-49B2-899D-1F0C87EDF0C6}" type="presOf" srcId="{1A85C5D1-8432-0A4E-B341-AD4A65985490}" destId="{5BFDD6B9-9455-ED45-A26D-11A25BCDC2D6}" srcOrd="0" destOrd="0" presId="urn:microsoft.com/office/officeart/2005/8/layout/radial4"/>
    <dgm:cxn modelId="{6F03080B-7370-43EA-8B33-171F38097D84}" type="presOf" srcId="{9620E818-5495-6044-A5D5-DD4563530A4C}" destId="{EAB26E4E-9A94-2145-B843-0805BF7A3093}" srcOrd="0" destOrd="0" presId="urn:microsoft.com/office/officeart/2005/8/layout/radial4"/>
    <dgm:cxn modelId="{776A46DA-2746-D64F-B25D-73B5E0007248}" srcId="{1A85C5D1-8432-0A4E-B341-AD4A65985490}" destId="{74CC8E93-029B-994A-98E1-A883996D6609}" srcOrd="3" destOrd="0" parTransId="{F53148AF-B8B7-CF4C-9EE4-3CDD795C5728}" sibTransId="{9D6DB18A-D0D3-E34B-B1DC-27E6F1779B58}"/>
    <dgm:cxn modelId="{CED0A762-BD63-4A60-958A-5558B990D5A2}" type="presOf" srcId="{0E2F29C3-3D59-0C4B-9A6B-5705E32487A9}" destId="{FC17AF8A-9FAD-FB45-9C95-555639465619}" srcOrd="0" destOrd="0" presId="urn:microsoft.com/office/officeart/2005/8/layout/radial4"/>
    <dgm:cxn modelId="{9F8CA754-F833-4C2E-9F9A-8A70D812CB72}" type="presOf" srcId="{FD425373-4C38-9340-AD30-D21187A3DE97}" destId="{974A4D67-6AED-5B42-96AF-C5A8397F6EA9}" srcOrd="0" destOrd="0" presId="urn:microsoft.com/office/officeart/2005/8/layout/radial4"/>
    <dgm:cxn modelId="{CE232B28-F5DA-7140-83C4-8897EB082C2B}" srcId="{1A85C5D1-8432-0A4E-B341-AD4A65985490}" destId="{0B94D77F-0A93-514A-919C-9EE30E98EC0B}" srcOrd="0" destOrd="0" parTransId="{0E2F29C3-3D59-0C4B-9A6B-5705E32487A9}" sibTransId="{C737DA5E-4275-7446-9CCB-0D3741C33BAC}"/>
    <dgm:cxn modelId="{86C398F7-E97C-454D-B903-6B30051628FF}" type="presOf" srcId="{74CC8E93-029B-994A-98E1-A883996D6609}" destId="{C89BCA3E-DCB9-2244-BEB5-A9CF446037A8}" srcOrd="0" destOrd="0" presId="urn:microsoft.com/office/officeart/2005/8/layout/radial4"/>
    <dgm:cxn modelId="{012C708A-7C81-4012-AF33-68DCACD6C493}" type="presOf" srcId="{0B94D77F-0A93-514A-919C-9EE30E98EC0B}" destId="{F585DCE5-5FB1-5F4F-B62A-31F76BD53F75}" srcOrd="0" destOrd="0" presId="urn:microsoft.com/office/officeart/2005/8/layout/radial4"/>
    <dgm:cxn modelId="{4CA63356-4C81-A74E-BABC-E8754B0134F2}" srcId="{1A85C5D1-8432-0A4E-B341-AD4A65985490}" destId="{671F22B6-8065-264F-9C45-08FF87EB2E67}" srcOrd="2" destOrd="0" parTransId="{FD425373-4C38-9340-AD30-D21187A3DE97}" sibTransId="{2EDAC33A-0F97-0E43-AFED-D9A335A94DCA}"/>
    <dgm:cxn modelId="{F22C226B-3983-4789-9FA6-CBF9127BFA7A}" type="presOf" srcId="{F53148AF-B8B7-CF4C-9EE4-3CDD795C5728}" destId="{3BF6179A-141D-5D48-899E-28363D8058BE}" srcOrd="0" destOrd="0" presId="urn:microsoft.com/office/officeart/2005/8/layout/radial4"/>
    <dgm:cxn modelId="{1768399F-0D26-48F5-A4BB-640065542B8D}" type="presParOf" srcId="{20EF3AA4-76F2-1B4E-8460-B40BCEAD5AAC}" destId="{5BFDD6B9-9455-ED45-A26D-11A25BCDC2D6}" srcOrd="0" destOrd="0" presId="urn:microsoft.com/office/officeart/2005/8/layout/radial4"/>
    <dgm:cxn modelId="{AE5E047E-B906-4B67-AC7A-4B373721E4D5}" type="presParOf" srcId="{20EF3AA4-76F2-1B4E-8460-B40BCEAD5AAC}" destId="{FC17AF8A-9FAD-FB45-9C95-555639465619}" srcOrd="1" destOrd="0" presId="urn:microsoft.com/office/officeart/2005/8/layout/radial4"/>
    <dgm:cxn modelId="{38BDF738-566E-4EB6-83BC-8BBB56B13B10}" type="presParOf" srcId="{20EF3AA4-76F2-1B4E-8460-B40BCEAD5AAC}" destId="{F585DCE5-5FB1-5F4F-B62A-31F76BD53F75}" srcOrd="2" destOrd="0" presId="urn:microsoft.com/office/officeart/2005/8/layout/radial4"/>
    <dgm:cxn modelId="{1E4EB97B-4B07-48E0-AA9A-82C9AC37DF64}" type="presParOf" srcId="{20EF3AA4-76F2-1B4E-8460-B40BCEAD5AAC}" destId="{6E5D7746-8FB2-3D45-8E7D-841D4A31033F}" srcOrd="3" destOrd="0" presId="urn:microsoft.com/office/officeart/2005/8/layout/radial4"/>
    <dgm:cxn modelId="{A9A69A1F-C463-402F-834D-7F74909D23CD}" type="presParOf" srcId="{20EF3AA4-76F2-1B4E-8460-B40BCEAD5AAC}" destId="{EAB26E4E-9A94-2145-B843-0805BF7A3093}" srcOrd="4" destOrd="0" presId="urn:microsoft.com/office/officeart/2005/8/layout/radial4"/>
    <dgm:cxn modelId="{17D0FCA2-6A91-470C-959A-593F930189AD}" type="presParOf" srcId="{20EF3AA4-76F2-1B4E-8460-B40BCEAD5AAC}" destId="{974A4D67-6AED-5B42-96AF-C5A8397F6EA9}" srcOrd="5" destOrd="0" presId="urn:microsoft.com/office/officeart/2005/8/layout/radial4"/>
    <dgm:cxn modelId="{99112DE2-7236-4C9A-AB79-0D07D62C61CB}" type="presParOf" srcId="{20EF3AA4-76F2-1B4E-8460-B40BCEAD5AAC}" destId="{09800967-777A-1946-A482-16F5579C0918}" srcOrd="6" destOrd="0" presId="urn:microsoft.com/office/officeart/2005/8/layout/radial4"/>
    <dgm:cxn modelId="{C646863F-380B-4526-BBC7-F3243A7CF80C}" type="presParOf" srcId="{20EF3AA4-76F2-1B4E-8460-B40BCEAD5AAC}" destId="{3BF6179A-141D-5D48-899E-28363D8058BE}" srcOrd="7" destOrd="0" presId="urn:microsoft.com/office/officeart/2005/8/layout/radial4"/>
    <dgm:cxn modelId="{ACD7C837-F7D7-408C-94CA-B2AD9F84061A}" type="presParOf" srcId="{20EF3AA4-76F2-1B4E-8460-B40BCEAD5AAC}" destId="{C89BCA3E-DCB9-2244-BEB5-A9CF446037A8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FDD6B9-9455-ED45-A26D-11A25BCDC2D6}">
      <dsp:nvSpPr>
        <dsp:cNvPr id="0" name=""/>
        <dsp:cNvSpPr/>
      </dsp:nvSpPr>
      <dsp:spPr>
        <a:xfrm>
          <a:off x="1491468" y="1456559"/>
          <a:ext cx="1103277" cy="110327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PAM</a:t>
          </a:r>
        </a:p>
      </dsp:txBody>
      <dsp:txXfrm>
        <a:off x="1653039" y="1618130"/>
        <a:ext cx="780135" cy="780135"/>
      </dsp:txXfrm>
    </dsp:sp>
    <dsp:sp modelId="{FC17AF8A-9FAD-FB45-9C95-555639465619}">
      <dsp:nvSpPr>
        <dsp:cNvPr id="0" name=""/>
        <dsp:cNvSpPr/>
      </dsp:nvSpPr>
      <dsp:spPr>
        <a:xfrm rot="11700000">
          <a:off x="508316" y="1568910"/>
          <a:ext cx="964171" cy="31443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85DCE5-5FB1-5F4F-B62A-31F76BD53F75}">
      <dsp:nvSpPr>
        <dsp:cNvPr id="0" name=""/>
        <dsp:cNvSpPr/>
      </dsp:nvSpPr>
      <dsp:spPr>
        <a:xfrm>
          <a:off x="686" y="1182108"/>
          <a:ext cx="1048113" cy="8384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Shared account password management (SAPM) </a:t>
          </a:r>
        </a:p>
      </dsp:txBody>
      <dsp:txXfrm>
        <a:off x="25245" y="1206667"/>
        <a:ext cx="998995" cy="789373"/>
      </dsp:txXfrm>
    </dsp:sp>
    <dsp:sp modelId="{6E5D7746-8FB2-3D45-8E7D-841D4A31033F}">
      <dsp:nvSpPr>
        <dsp:cNvPr id="0" name=""/>
        <dsp:cNvSpPr/>
      </dsp:nvSpPr>
      <dsp:spPr>
        <a:xfrm rot="14700000">
          <a:off x="1100435" y="863250"/>
          <a:ext cx="964171" cy="31443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B26E4E-9A94-2145-B843-0805BF7A3093}">
      <dsp:nvSpPr>
        <dsp:cNvPr id="0" name=""/>
        <dsp:cNvSpPr/>
      </dsp:nvSpPr>
      <dsp:spPr>
        <a:xfrm>
          <a:off x="854725" y="164304"/>
          <a:ext cx="1048113" cy="8384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Privileged session management (PSM)</a:t>
          </a:r>
        </a:p>
      </dsp:txBody>
      <dsp:txXfrm>
        <a:off x="879284" y="188863"/>
        <a:ext cx="998995" cy="789373"/>
      </dsp:txXfrm>
    </dsp:sp>
    <dsp:sp modelId="{974A4D67-6AED-5B42-96AF-C5A8397F6EA9}">
      <dsp:nvSpPr>
        <dsp:cNvPr id="0" name=""/>
        <dsp:cNvSpPr/>
      </dsp:nvSpPr>
      <dsp:spPr>
        <a:xfrm rot="17700000">
          <a:off x="2021607" y="863250"/>
          <a:ext cx="964171" cy="31443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9800967-777A-1946-A482-16F5579C0918}">
      <dsp:nvSpPr>
        <dsp:cNvPr id="0" name=""/>
        <dsp:cNvSpPr/>
      </dsp:nvSpPr>
      <dsp:spPr>
        <a:xfrm>
          <a:off x="2183374" y="164304"/>
          <a:ext cx="1048113" cy="8384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/>
            <a:t>Superuser</a:t>
          </a:r>
          <a:r>
            <a:rPr lang="en-US" sz="1100" kern="1200" dirty="0" smtClean="0"/>
            <a:t> privilege management (SUPM) </a:t>
          </a:r>
        </a:p>
      </dsp:txBody>
      <dsp:txXfrm>
        <a:off x="2207933" y="188863"/>
        <a:ext cx="998995" cy="789373"/>
      </dsp:txXfrm>
    </dsp:sp>
    <dsp:sp modelId="{3BF6179A-141D-5D48-899E-28363D8058BE}">
      <dsp:nvSpPr>
        <dsp:cNvPr id="0" name=""/>
        <dsp:cNvSpPr/>
      </dsp:nvSpPr>
      <dsp:spPr>
        <a:xfrm rot="20700000">
          <a:off x="2613726" y="1568910"/>
          <a:ext cx="964171" cy="31443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89BCA3E-DCB9-2244-BEB5-A9CF446037A8}">
      <dsp:nvSpPr>
        <dsp:cNvPr id="0" name=""/>
        <dsp:cNvSpPr/>
      </dsp:nvSpPr>
      <dsp:spPr>
        <a:xfrm>
          <a:off x="3037413" y="1182108"/>
          <a:ext cx="1048113" cy="8384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Application-to-application password management (AAPM)</a:t>
          </a:r>
        </a:p>
      </dsp:txBody>
      <dsp:txXfrm>
        <a:off x="3061972" y="1206667"/>
        <a:ext cx="998995" cy="7893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C3A82D-6ACD-401D-A622-41C5D21A72BE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308C92-DA06-4D7C-BB0C-3AABAED08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350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We’re about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CE438-D111-694E-90A4-73BA9E3A03D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78897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08C92-DA06-4D7C-BB0C-3AABAED08B8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5095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We’re about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CE438-D111-694E-90A4-73BA9E3A03D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86773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We’re about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CE438-D111-694E-90A4-73BA9E3A03D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08392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</a:t>
            </a:r>
            <a:r>
              <a:rPr lang="en-US" baseline="0" dirty="0" smtClean="0"/>
              <a:t> the end of the day, your third-party vendors still need access to your network. So how can you give them access without a VPN?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08C92-DA06-4D7C-BB0C-3AABAED08B8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197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CE438-D111-694E-90A4-73BA9E3A03D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59433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3D3D3D">
                    <a:lumMod val="75000"/>
                    <a:lumOff val="25000"/>
                  </a:srgbClr>
                </a:solidFill>
                <a:latin typeface="Arial"/>
              </a:rPr>
              <a:t>Access, control, &amp; troubleshoot remote desktops, servers, and mobile devices, no matter the operating system or network location.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3D3D3D">
                    <a:lumMod val="75000"/>
                    <a:lumOff val="25000"/>
                  </a:srgbClr>
                </a:solidFill>
                <a:latin typeface="Arial"/>
              </a:rPr>
              <a:t>Chat, co-browse, and provide remote assistance for your customers. Even support iPad, iPhone or Android apps.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3D3D3D">
                    <a:lumMod val="75000"/>
                    <a:lumOff val="25000"/>
                  </a:srgbClr>
                </a:solidFill>
                <a:latin typeface="Arial"/>
              </a:rPr>
              <a:t>Control, monitor and manage third-party and vendor access to your corporate network and devices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3D3D3D">
                    <a:lumMod val="75000"/>
                    <a:lumOff val="25000"/>
                  </a:srgbClr>
                </a:solidFill>
                <a:latin typeface="Arial"/>
              </a:rPr>
              <a:t>Manage, empower, and audit internal privileged users to securely access your sensitive and critical systems.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08C92-DA06-4D7C-BB0C-3AABAED08B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698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08C92-DA06-4D7C-BB0C-3AABAED08B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132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08C92-DA06-4D7C-BB0C-3AABAED08B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2450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08C92-DA06-4D7C-BB0C-3AABAED08B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7560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08C92-DA06-4D7C-BB0C-3AABAED08B8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7799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08C92-DA06-4D7C-BB0C-3AABAED08B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3265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3D3D3D">
                    <a:lumMod val="75000"/>
                    <a:lumOff val="25000"/>
                  </a:srgbClr>
                </a:solidFill>
                <a:latin typeface="Arial"/>
              </a:rPr>
              <a:t>Access, control, &amp; troubleshoot remote desktops, servers, and mobile devices, no matter the operating system or network location.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3D3D3D">
                    <a:lumMod val="75000"/>
                    <a:lumOff val="25000"/>
                  </a:srgbClr>
                </a:solidFill>
                <a:latin typeface="Arial"/>
              </a:rPr>
              <a:t>Chat, co-browse, and provide remote assistance for your customers. Even support iPad, iPhone or Android apps.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3D3D3D">
                    <a:lumMod val="75000"/>
                    <a:lumOff val="25000"/>
                  </a:srgbClr>
                </a:solidFill>
                <a:latin typeface="Arial"/>
              </a:rPr>
              <a:t>Control, monitor and manage third-party and vendor access to your corporate network and devices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3D3D3D">
                    <a:lumMod val="75000"/>
                    <a:lumOff val="25000"/>
                  </a:srgbClr>
                </a:solidFill>
                <a:latin typeface="Arial"/>
              </a:rPr>
              <a:t>Manage, empower, and audit internal privileged users to securely access your sensitive and critical systems.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08C92-DA06-4D7C-BB0C-3AABAED08B8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897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1884270"/>
          </a:xfrm>
          <a:prstGeom prst="rect">
            <a:avLst/>
          </a:prstGeom>
          <a:solidFill>
            <a:srgbClr val="FF55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 userDrawn="1"/>
        </p:nvSpPr>
        <p:spPr>
          <a:xfrm rot="10800000">
            <a:off x="4400782" y="1861256"/>
            <a:ext cx="338665" cy="171684"/>
          </a:xfrm>
          <a:prstGeom prst="triangle">
            <a:avLst/>
          </a:prstGeom>
          <a:solidFill>
            <a:srgbClr val="FF55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200" y="2882040"/>
            <a:ext cx="8229600" cy="16899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Aft>
                <a:spcPts val="90"/>
              </a:spcAft>
              <a:buNone/>
              <a:defRPr sz="2400">
                <a:solidFill>
                  <a:srgbClr val="7F7F7F"/>
                </a:solidFill>
                <a:latin typeface="+mn-lt"/>
              </a:defRPr>
            </a:lvl1pPr>
            <a:lvl2pPr marL="457200" indent="0" algn="ctr">
              <a:lnSpc>
                <a:spcPct val="100000"/>
              </a:lnSpc>
              <a:spcAft>
                <a:spcPts val="90"/>
              </a:spcAft>
              <a:buNone/>
              <a:defRPr sz="2000">
                <a:solidFill>
                  <a:srgbClr val="7F7F7F"/>
                </a:solidFill>
                <a:latin typeface="+mn-lt"/>
              </a:defRPr>
            </a:lvl2pPr>
            <a:lvl3pPr marL="914400" indent="0" algn="ctr">
              <a:lnSpc>
                <a:spcPct val="100000"/>
              </a:lnSpc>
              <a:spcAft>
                <a:spcPts val="90"/>
              </a:spcAft>
              <a:buNone/>
              <a:defRPr sz="1800">
                <a:solidFill>
                  <a:srgbClr val="7F7F7F"/>
                </a:solidFill>
                <a:latin typeface="+mn-lt"/>
              </a:defRPr>
            </a:lvl3pPr>
            <a:lvl4pPr marL="1371600" indent="0" algn="ctr">
              <a:lnSpc>
                <a:spcPct val="100000"/>
              </a:lnSpc>
              <a:spcAft>
                <a:spcPts val="90"/>
              </a:spcAft>
              <a:buNone/>
              <a:defRPr sz="1600">
                <a:solidFill>
                  <a:srgbClr val="7F7F7F"/>
                </a:solidFill>
                <a:latin typeface="+mn-lt"/>
              </a:defRPr>
            </a:lvl4pPr>
            <a:lvl5pPr marL="1828800" indent="0" algn="ctr">
              <a:lnSpc>
                <a:spcPct val="100000"/>
              </a:lnSpc>
              <a:spcAft>
                <a:spcPts val="90"/>
              </a:spcAft>
              <a:buNone/>
              <a:defRPr sz="1600">
                <a:solidFill>
                  <a:srgbClr val="7F7F7F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2294211"/>
            <a:ext cx="8229600" cy="5878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 b="1">
                <a:solidFill>
                  <a:srgbClr val="5B5B5B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4" name="Picture 3" descr="ppt_title_image_7x1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7089"/>
            <a:ext cx="9144000" cy="2743200"/>
          </a:xfrm>
          <a:prstGeom prst="rect">
            <a:avLst/>
          </a:prstGeom>
        </p:spPr>
      </p:pic>
      <p:pic>
        <p:nvPicPr>
          <p:cNvPr id="3" name="Picture 2" descr="Bomgar_logo_white_text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456" y="698498"/>
            <a:ext cx="2515762" cy="44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777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76328"/>
            <a:ext cx="5111750" cy="351829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90"/>
              </a:spcAft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>
              <a:lnSpc>
                <a:spcPct val="100000"/>
              </a:lnSpc>
              <a:spcAft>
                <a:spcPts val="90"/>
              </a:spcAft>
              <a:defRPr sz="2000">
                <a:solidFill>
                  <a:schemeClr val="bg1">
                    <a:lumMod val="50000"/>
                  </a:schemeClr>
                </a:solidFill>
              </a:defRPr>
            </a:lvl2pPr>
            <a:lvl3pPr>
              <a:lnSpc>
                <a:spcPct val="100000"/>
              </a:lnSpc>
              <a:spcAft>
                <a:spcPts val="90"/>
              </a:spcAft>
              <a:defRPr sz="1800">
                <a:solidFill>
                  <a:schemeClr val="bg1">
                    <a:lumMod val="50000"/>
                  </a:schemeClr>
                </a:solidFill>
              </a:defRPr>
            </a:lvl3pPr>
            <a:lvl4pPr>
              <a:lnSpc>
                <a:spcPct val="100000"/>
              </a:lnSpc>
              <a:spcAft>
                <a:spcPts val="90"/>
              </a:spcAft>
              <a:defRPr sz="1800">
                <a:solidFill>
                  <a:schemeClr val="bg1">
                    <a:lumMod val="50000"/>
                  </a:schemeClr>
                </a:solidFill>
              </a:defRPr>
            </a:lvl4pPr>
            <a:lvl5pPr>
              <a:lnSpc>
                <a:spcPct val="100000"/>
              </a:lnSpc>
              <a:spcAft>
                <a:spcPts val="90"/>
              </a:spcAft>
              <a:defRPr sz="1800">
                <a:solidFill>
                  <a:schemeClr val="bg1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8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Aft>
                <a:spcPts val="90"/>
              </a:spcAft>
              <a:buNone/>
              <a:defRPr sz="1400">
                <a:solidFill>
                  <a:srgbClr val="7F7F7F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457201" y="269082"/>
            <a:ext cx="3008313" cy="8072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FF5500"/>
                </a:solidFill>
              </a:defRPr>
            </a:lvl1pPr>
            <a:lvl2pPr>
              <a:defRPr>
                <a:solidFill>
                  <a:srgbClr val="FF5500"/>
                </a:solidFill>
              </a:defRPr>
            </a:lvl2pPr>
            <a:lvl3pPr>
              <a:defRPr>
                <a:solidFill>
                  <a:srgbClr val="FF5500"/>
                </a:solidFill>
              </a:defRPr>
            </a:lvl3pPr>
            <a:lvl4pPr>
              <a:defRPr>
                <a:solidFill>
                  <a:srgbClr val="FF5500"/>
                </a:solidFill>
              </a:defRPr>
            </a:lvl4pPr>
            <a:lvl5pPr>
              <a:defRPr>
                <a:solidFill>
                  <a:srgbClr val="FF5500"/>
                </a:solidFill>
              </a:defRPr>
            </a:lvl5pPr>
          </a:lstStyle>
          <a:p>
            <a:pPr lvl="0"/>
            <a:r>
              <a:rPr lang="en-US" dirty="0" smtClean="0"/>
              <a:t>CLICK TO EDIT MASTER TITLE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950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457201" y="269082"/>
            <a:ext cx="3008313" cy="8072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5B5B5B"/>
                </a:solidFill>
              </a:defRPr>
            </a:lvl1pPr>
            <a:lvl2pPr>
              <a:defRPr>
                <a:solidFill>
                  <a:srgbClr val="FF5500"/>
                </a:solidFill>
              </a:defRPr>
            </a:lvl2pPr>
            <a:lvl3pPr>
              <a:defRPr>
                <a:solidFill>
                  <a:srgbClr val="FF5500"/>
                </a:solidFill>
              </a:defRPr>
            </a:lvl3pPr>
            <a:lvl4pPr>
              <a:defRPr>
                <a:solidFill>
                  <a:srgbClr val="FF5500"/>
                </a:solidFill>
              </a:defRPr>
            </a:lvl4pPr>
            <a:lvl5pPr>
              <a:defRPr>
                <a:solidFill>
                  <a:srgbClr val="FF5500"/>
                </a:solidFill>
              </a:defRPr>
            </a:lvl5pPr>
          </a:lstStyle>
          <a:p>
            <a:pPr lvl="0"/>
            <a:r>
              <a:rPr lang="en-US" dirty="0" smtClean="0"/>
              <a:t>CLICK TO EDIT MASTER TITLE STYLES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75050" y="1076328"/>
            <a:ext cx="5111750" cy="351829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90"/>
              </a:spcAft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>
              <a:lnSpc>
                <a:spcPct val="100000"/>
              </a:lnSpc>
              <a:spcAft>
                <a:spcPts val="90"/>
              </a:spcAft>
              <a:defRPr sz="2000">
                <a:solidFill>
                  <a:schemeClr val="bg1">
                    <a:lumMod val="50000"/>
                  </a:schemeClr>
                </a:solidFill>
              </a:defRPr>
            </a:lvl2pPr>
            <a:lvl3pPr>
              <a:lnSpc>
                <a:spcPct val="100000"/>
              </a:lnSpc>
              <a:spcAft>
                <a:spcPts val="90"/>
              </a:spcAft>
              <a:defRPr sz="1800">
                <a:solidFill>
                  <a:schemeClr val="bg1">
                    <a:lumMod val="50000"/>
                  </a:schemeClr>
                </a:solidFill>
              </a:defRPr>
            </a:lvl3pPr>
            <a:lvl4pPr>
              <a:lnSpc>
                <a:spcPct val="100000"/>
              </a:lnSpc>
              <a:spcAft>
                <a:spcPts val="90"/>
              </a:spcAft>
              <a:defRPr sz="1800">
                <a:solidFill>
                  <a:schemeClr val="bg1">
                    <a:lumMod val="50000"/>
                  </a:schemeClr>
                </a:solidFill>
              </a:defRPr>
            </a:lvl4pPr>
            <a:lvl5pPr>
              <a:lnSpc>
                <a:spcPct val="100000"/>
              </a:lnSpc>
              <a:spcAft>
                <a:spcPts val="90"/>
              </a:spcAft>
              <a:defRPr sz="1800">
                <a:solidFill>
                  <a:schemeClr val="bg1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8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Aft>
                <a:spcPts val="90"/>
              </a:spcAft>
              <a:buNone/>
              <a:defRPr sz="1400">
                <a:solidFill>
                  <a:srgbClr val="7F7F7F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7651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0966" y="459581"/>
            <a:ext cx="8322068" cy="3086100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>
                <a:solidFill>
                  <a:srgbClr val="7F7F7F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0966" y="4025503"/>
            <a:ext cx="8322068" cy="6036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7F7F7F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10966" y="3568304"/>
            <a:ext cx="8322068" cy="457200"/>
          </a:xfrm>
          <a:prstGeom prst="rect">
            <a:avLst/>
          </a:prstGeom>
        </p:spPr>
        <p:txBody>
          <a:bodyPr/>
          <a:lstStyle>
            <a:lvl1pPr algn="ctr">
              <a:defRPr sz="2000">
                <a:solidFill>
                  <a:srgbClr val="FF55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346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0966" y="459581"/>
            <a:ext cx="8322068" cy="3086100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>
                <a:solidFill>
                  <a:srgbClr val="7F7F7F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0966" y="4025503"/>
            <a:ext cx="8322068" cy="6036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7F7F7F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10966" y="3568304"/>
            <a:ext cx="8322068" cy="4572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000">
                <a:solidFill>
                  <a:srgbClr val="5B5B5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02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457200" y="904875"/>
            <a:ext cx="8229600" cy="37056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spcAft>
                <a:spcPts val="90"/>
              </a:spcAft>
              <a:defRPr sz="2000">
                <a:solidFill>
                  <a:srgbClr val="7F7F7F"/>
                </a:solidFill>
              </a:defRPr>
            </a:lvl1pPr>
            <a:lvl2pPr>
              <a:lnSpc>
                <a:spcPct val="100000"/>
              </a:lnSpc>
              <a:spcAft>
                <a:spcPts val="90"/>
              </a:spcAft>
              <a:defRPr sz="1800">
                <a:solidFill>
                  <a:srgbClr val="7F7F7F"/>
                </a:solidFill>
              </a:defRPr>
            </a:lvl2pPr>
            <a:lvl3pPr>
              <a:lnSpc>
                <a:spcPct val="100000"/>
              </a:lnSpc>
              <a:spcAft>
                <a:spcPts val="90"/>
              </a:spcAft>
              <a:defRPr sz="1800">
                <a:solidFill>
                  <a:srgbClr val="7F7F7F"/>
                </a:solidFill>
              </a:defRPr>
            </a:lvl3pPr>
            <a:lvl4pPr>
              <a:lnSpc>
                <a:spcPct val="100000"/>
              </a:lnSpc>
              <a:spcAft>
                <a:spcPts val="90"/>
              </a:spcAft>
              <a:defRPr sz="1800">
                <a:solidFill>
                  <a:srgbClr val="7F7F7F"/>
                </a:solidFill>
              </a:defRPr>
            </a:lvl4pPr>
            <a:lvl5pPr>
              <a:lnSpc>
                <a:spcPct val="100000"/>
              </a:lnSpc>
              <a:spcAft>
                <a:spcPts val="90"/>
              </a:spcAft>
              <a:defRPr sz="1800">
                <a:solidFill>
                  <a:srgbClr val="7F7F7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2079"/>
            <a:ext cx="8229600" cy="4572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55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030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2079"/>
            <a:ext cx="8229600" cy="4572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5B5B5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457200" y="904875"/>
            <a:ext cx="8229600" cy="37056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spcAft>
                <a:spcPts val="90"/>
              </a:spcAft>
              <a:defRPr sz="2000">
                <a:solidFill>
                  <a:srgbClr val="7F7F7F"/>
                </a:solidFill>
              </a:defRPr>
            </a:lvl1pPr>
            <a:lvl2pPr>
              <a:lnSpc>
                <a:spcPct val="100000"/>
              </a:lnSpc>
              <a:spcAft>
                <a:spcPts val="90"/>
              </a:spcAft>
              <a:defRPr sz="1800">
                <a:solidFill>
                  <a:srgbClr val="7F7F7F"/>
                </a:solidFill>
              </a:defRPr>
            </a:lvl2pPr>
            <a:lvl3pPr>
              <a:lnSpc>
                <a:spcPct val="100000"/>
              </a:lnSpc>
              <a:spcAft>
                <a:spcPts val="90"/>
              </a:spcAft>
              <a:defRPr sz="1800">
                <a:solidFill>
                  <a:srgbClr val="7F7F7F"/>
                </a:solidFill>
              </a:defRPr>
            </a:lvl3pPr>
            <a:lvl4pPr>
              <a:lnSpc>
                <a:spcPct val="100000"/>
              </a:lnSpc>
              <a:spcAft>
                <a:spcPts val="90"/>
              </a:spcAft>
              <a:defRPr sz="1800">
                <a:solidFill>
                  <a:srgbClr val="7F7F7F"/>
                </a:solidFill>
              </a:defRPr>
            </a:lvl4pPr>
            <a:lvl5pPr>
              <a:lnSpc>
                <a:spcPct val="100000"/>
              </a:lnSpc>
              <a:spcAft>
                <a:spcPts val="90"/>
              </a:spcAft>
              <a:defRPr sz="1800">
                <a:solidFill>
                  <a:srgbClr val="7F7F7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701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3873500" cy="37147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90"/>
              </a:spcAft>
              <a:defRPr sz="2000">
                <a:solidFill>
                  <a:srgbClr val="7F7F7F"/>
                </a:solidFill>
              </a:defRPr>
            </a:lvl1pPr>
            <a:lvl2pPr>
              <a:lnSpc>
                <a:spcPct val="100000"/>
              </a:lnSpc>
              <a:spcAft>
                <a:spcPts val="90"/>
              </a:spcAft>
              <a:defRPr sz="1800">
                <a:solidFill>
                  <a:srgbClr val="7F7F7F"/>
                </a:solidFill>
              </a:defRPr>
            </a:lvl2pPr>
            <a:lvl3pPr>
              <a:lnSpc>
                <a:spcPct val="100000"/>
              </a:lnSpc>
              <a:spcAft>
                <a:spcPts val="90"/>
              </a:spcAft>
              <a:defRPr sz="1400">
                <a:solidFill>
                  <a:srgbClr val="7F7F7F"/>
                </a:solidFill>
              </a:defRPr>
            </a:lvl3pPr>
            <a:lvl4pPr>
              <a:lnSpc>
                <a:spcPct val="100000"/>
              </a:lnSpc>
              <a:spcAft>
                <a:spcPts val="90"/>
              </a:spcAft>
              <a:defRPr sz="1400">
                <a:solidFill>
                  <a:srgbClr val="7F7F7F"/>
                </a:solidFill>
              </a:defRPr>
            </a:lvl4pPr>
            <a:lvl5pPr>
              <a:lnSpc>
                <a:spcPct val="100000"/>
              </a:lnSpc>
              <a:spcAft>
                <a:spcPts val="90"/>
              </a:spcAft>
              <a:defRPr sz="1400">
                <a:solidFill>
                  <a:srgbClr val="7F7F7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660900" y="914400"/>
            <a:ext cx="4025900" cy="37147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90"/>
              </a:spcAft>
              <a:defRPr sz="2000">
                <a:solidFill>
                  <a:srgbClr val="7F7F7F"/>
                </a:solidFill>
              </a:defRPr>
            </a:lvl1pPr>
            <a:lvl2pPr>
              <a:lnSpc>
                <a:spcPct val="100000"/>
              </a:lnSpc>
              <a:spcAft>
                <a:spcPts val="90"/>
              </a:spcAft>
              <a:defRPr sz="1800">
                <a:solidFill>
                  <a:srgbClr val="7F7F7F"/>
                </a:solidFill>
              </a:defRPr>
            </a:lvl2pPr>
            <a:lvl3pPr>
              <a:lnSpc>
                <a:spcPct val="100000"/>
              </a:lnSpc>
              <a:spcAft>
                <a:spcPts val="90"/>
              </a:spcAft>
              <a:defRPr sz="1400">
                <a:solidFill>
                  <a:srgbClr val="7F7F7F"/>
                </a:solidFill>
              </a:defRPr>
            </a:lvl3pPr>
            <a:lvl4pPr>
              <a:lnSpc>
                <a:spcPct val="100000"/>
              </a:lnSpc>
              <a:spcAft>
                <a:spcPts val="90"/>
              </a:spcAft>
              <a:defRPr sz="1400">
                <a:solidFill>
                  <a:srgbClr val="7F7F7F"/>
                </a:solidFill>
              </a:defRPr>
            </a:lvl4pPr>
            <a:lvl5pPr>
              <a:lnSpc>
                <a:spcPct val="100000"/>
              </a:lnSpc>
              <a:spcAft>
                <a:spcPts val="90"/>
              </a:spcAft>
              <a:defRPr sz="1400">
                <a:solidFill>
                  <a:srgbClr val="7F7F7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2079"/>
            <a:ext cx="8229600" cy="4572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55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560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2079"/>
            <a:ext cx="8229600" cy="4572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5B5B5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3873500" cy="37147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90"/>
              </a:spcAft>
              <a:defRPr sz="2000">
                <a:solidFill>
                  <a:srgbClr val="7F7F7F"/>
                </a:solidFill>
              </a:defRPr>
            </a:lvl1pPr>
            <a:lvl2pPr>
              <a:lnSpc>
                <a:spcPct val="100000"/>
              </a:lnSpc>
              <a:spcAft>
                <a:spcPts val="90"/>
              </a:spcAft>
              <a:defRPr sz="1800">
                <a:solidFill>
                  <a:srgbClr val="7F7F7F"/>
                </a:solidFill>
              </a:defRPr>
            </a:lvl2pPr>
            <a:lvl3pPr>
              <a:lnSpc>
                <a:spcPct val="100000"/>
              </a:lnSpc>
              <a:spcAft>
                <a:spcPts val="90"/>
              </a:spcAft>
              <a:defRPr sz="1400">
                <a:solidFill>
                  <a:srgbClr val="7F7F7F"/>
                </a:solidFill>
              </a:defRPr>
            </a:lvl3pPr>
            <a:lvl4pPr>
              <a:lnSpc>
                <a:spcPct val="100000"/>
              </a:lnSpc>
              <a:spcAft>
                <a:spcPts val="90"/>
              </a:spcAft>
              <a:defRPr sz="1400">
                <a:solidFill>
                  <a:srgbClr val="7F7F7F"/>
                </a:solidFill>
              </a:defRPr>
            </a:lvl4pPr>
            <a:lvl5pPr>
              <a:lnSpc>
                <a:spcPct val="100000"/>
              </a:lnSpc>
              <a:spcAft>
                <a:spcPts val="90"/>
              </a:spcAft>
              <a:defRPr sz="1400">
                <a:solidFill>
                  <a:srgbClr val="7F7F7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4660900" y="914400"/>
            <a:ext cx="4025900" cy="37147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90"/>
              </a:spcAft>
              <a:defRPr sz="2000">
                <a:solidFill>
                  <a:srgbClr val="7F7F7F"/>
                </a:solidFill>
              </a:defRPr>
            </a:lvl1pPr>
            <a:lvl2pPr>
              <a:lnSpc>
                <a:spcPct val="100000"/>
              </a:lnSpc>
              <a:spcAft>
                <a:spcPts val="90"/>
              </a:spcAft>
              <a:defRPr sz="1800">
                <a:solidFill>
                  <a:srgbClr val="7F7F7F"/>
                </a:solidFill>
              </a:defRPr>
            </a:lvl2pPr>
            <a:lvl3pPr>
              <a:lnSpc>
                <a:spcPct val="100000"/>
              </a:lnSpc>
              <a:spcAft>
                <a:spcPts val="90"/>
              </a:spcAft>
              <a:defRPr sz="1400">
                <a:solidFill>
                  <a:srgbClr val="7F7F7F"/>
                </a:solidFill>
              </a:defRPr>
            </a:lvl3pPr>
            <a:lvl4pPr>
              <a:lnSpc>
                <a:spcPct val="100000"/>
              </a:lnSpc>
              <a:spcAft>
                <a:spcPts val="90"/>
              </a:spcAft>
              <a:defRPr sz="1400">
                <a:solidFill>
                  <a:srgbClr val="7F7F7F"/>
                </a:solidFill>
              </a:defRPr>
            </a:lvl4pPr>
            <a:lvl5pPr>
              <a:lnSpc>
                <a:spcPct val="100000"/>
              </a:lnSpc>
              <a:spcAft>
                <a:spcPts val="90"/>
              </a:spcAft>
              <a:defRPr sz="1400">
                <a:solidFill>
                  <a:srgbClr val="7F7F7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197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2514600" cy="37147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90"/>
              </a:spcAft>
              <a:defRPr sz="2000">
                <a:solidFill>
                  <a:srgbClr val="7F7F7F"/>
                </a:solidFill>
              </a:defRPr>
            </a:lvl1pPr>
            <a:lvl2pPr>
              <a:lnSpc>
                <a:spcPct val="100000"/>
              </a:lnSpc>
              <a:spcAft>
                <a:spcPts val="90"/>
              </a:spcAft>
              <a:defRPr sz="1800">
                <a:solidFill>
                  <a:srgbClr val="7F7F7F"/>
                </a:solidFill>
              </a:defRPr>
            </a:lvl2pPr>
            <a:lvl3pPr>
              <a:lnSpc>
                <a:spcPct val="100000"/>
              </a:lnSpc>
              <a:spcAft>
                <a:spcPts val="90"/>
              </a:spcAft>
              <a:defRPr sz="1400">
                <a:solidFill>
                  <a:srgbClr val="7F7F7F"/>
                </a:solidFill>
              </a:defRPr>
            </a:lvl3pPr>
            <a:lvl4pPr>
              <a:lnSpc>
                <a:spcPct val="100000"/>
              </a:lnSpc>
              <a:spcAft>
                <a:spcPts val="90"/>
              </a:spcAft>
              <a:defRPr sz="1400">
                <a:solidFill>
                  <a:srgbClr val="7F7F7F"/>
                </a:solidFill>
              </a:defRPr>
            </a:lvl4pPr>
            <a:lvl5pPr>
              <a:lnSpc>
                <a:spcPct val="100000"/>
              </a:lnSpc>
              <a:spcAft>
                <a:spcPts val="90"/>
              </a:spcAft>
              <a:defRPr sz="1400">
                <a:solidFill>
                  <a:srgbClr val="7F7F7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2079"/>
            <a:ext cx="8229600" cy="4572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55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>
          <a:xfrm>
            <a:off x="6172200" y="914400"/>
            <a:ext cx="2514600" cy="37147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90"/>
              </a:spcAft>
              <a:defRPr sz="2000">
                <a:solidFill>
                  <a:srgbClr val="7F7F7F"/>
                </a:solidFill>
              </a:defRPr>
            </a:lvl1pPr>
            <a:lvl2pPr>
              <a:lnSpc>
                <a:spcPct val="100000"/>
              </a:lnSpc>
              <a:spcAft>
                <a:spcPts val="90"/>
              </a:spcAft>
              <a:defRPr sz="1800">
                <a:solidFill>
                  <a:srgbClr val="7F7F7F"/>
                </a:solidFill>
              </a:defRPr>
            </a:lvl2pPr>
            <a:lvl3pPr>
              <a:lnSpc>
                <a:spcPct val="100000"/>
              </a:lnSpc>
              <a:spcAft>
                <a:spcPts val="90"/>
              </a:spcAft>
              <a:defRPr sz="1400">
                <a:solidFill>
                  <a:srgbClr val="7F7F7F"/>
                </a:solidFill>
              </a:defRPr>
            </a:lvl3pPr>
            <a:lvl4pPr>
              <a:lnSpc>
                <a:spcPct val="100000"/>
              </a:lnSpc>
              <a:spcAft>
                <a:spcPts val="90"/>
              </a:spcAft>
              <a:defRPr sz="1400">
                <a:solidFill>
                  <a:srgbClr val="7F7F7F"/>
                </a:solidFill>
              </a:defRPr>
            </a:lvl4pPr>
            <a:lvl5pPr>
              <a:lnSpc>
                <a:spcPct val="100000"/>
              </a:lnSpc>
              <a:spcAft>
                <a:spcPts val="90"/>
              </a:spcAft>
              <a:defRPr sz="1400">
                <a:solidFill>
                  <a:srgbClr val="7F7F7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1"/>
          </p:nvPr>
        </p:nvSpPr>
        <p:spPr>
          <a:xfrm>
            <a:off x="3314700" y="914400"/>
            <a:ext cx="2514600" cy="37147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90"/>
              </a:spcAft>
              <a:defRPr sz="2000">
                <a:solidFill>
                  <a:srgbClr val="7F7F7F"/>
                </a:solidFill>
              </a:defRPr>
            </a:lvl1pPr>
            <a:lvl2pPr>
              <a:lnSpc>
                <a:spcPct val="100000"/>
              </a:lnSpc>
              <a:spcAft>
                <a:spcPts val="90"/>
              </a:spcAft>
              <a:defRPr sz="1800">
                <a:solidFill>
                  <a:srgbClr val="7F7F7F"/>
                </a:solidFill>
              </a:defRPr>
            </a:lvl2pPr>
            <a:lvl3pPr>
              <a:lnSpc>
                <a:spcPct val="100000"/>
              </a:lnSpc>
              <a:spcAft>
                <a:spcPts val="90"/>
              </a:spcAft>
              <a:defRPr sz="1400">
                <a:solidFill>
                  <a:srgbClr val="7F7F7F"/>
                </a:solidFill>
              </a:defRPr>
            </a:lvl3pPr>
            <a:lvl4pPr>
              <a:lnSpc>
                <a:spcPct val="100000"/>
              </a:lnSpc>
              <a:spcAft>
                <a:spcPts val="90"/>
              </a:spcAft>
              <a:defRPr sz="1400">
                <a:solidFill>
                  <a:srgbClr val="7F7F7F"/>
                </a:solidFill>
              </a:defRPr>
            </a:lvl4pPr>
            <a:lvl5pPr>
              <a:lnSpc>
                <a:spcPct val="100000"/>
              </a:lnSpc>
              <a:spcAft>
                <a:spcPts val="90"/>
              </a:spcAft>
              <a:defRPr sz="1400">
                <a:solidFill>
                  <a:srgbClr val="7F7F7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222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2079"/>
            <a:ext cx="8229600" cy="4572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5B5B5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2514600" cy="37147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90"/>
              </a:spcAft>
              <a:defRPr sz="2000">
                <a:solidFill>
                  <a:srgbClr val="7F7F7F"/>
                </a:solidFill>
              </a:defRPr>
            </a:lvl1pPr>
            <a:lvl2pPr>
              <a:lnSpc>
                <a:spcPct val="100000"/>
              </a:lnSpc>
              <a:spcAft>
                <a:spcPts val="90"/>
              </a:spcAft>
              <a:defRPr sz="1800">
                <a:solidFill>
                  <a:srgbClr val="7F7F7F"/>
                </a:solidFill>
              </a:defRPr>
            </a:lvl2pPr>
            <a:lvl3pPr>
              <a:lnSpc>
                <a:spcPct val="100000"/>
              </a:lnSpc>
              <a:spcAft>
                <a:spcPts val="90"/>
              </a:spcAft>
              <a:defRPr sz="1400">
                <a:solidFill>
                  <a:srgbClr val="7F7F7F"/>
                </a:solidFill>
              </a:defRPr>
            </a:lvl3pPr>
            <a:lvl4pPr>
              <a:lnSpc>
                <a:spcPct val="100000"/>
              </a:lnSpc>
              <a:spcAft>
                <a:spcPts val="90"/>
              </a:spcAft>
              <a:defRPr sz="1400">
                <a:solidFill>
                  <a:srgbClr val="7F7F7F"/>
                </a:solidFill>
              </a:defRPr>
            </a:lvl4pPr>
            <a:lvl5pPr>
              <a:lnSpc>
                <a:spcPct val="100000"/>
              </a:lnSpc>
              <a:spcAft>
                <a:spcPts val="90"/>
              </a:spcAft>
              <a:defRPr sz="1400">
                <a:solidFill>
                  <a:srgbClr val="7F7F7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6172200" y="914400"/>
            <a:ext cx="2514600" cy="37147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90"/>
              </a:spcAft>
              <a:defRPr sz="2000">
                <a:solidFill>
                  <a:srgbClr val="7F7F7F"/>
                </a:solidFill>
              </a:defRPr>
            </a:lvl1pPr>
            <a:lvl2pPr>
              <a:lnSpc>
                <a:spcPct val="100000"/>
              </a:lnSpc>
              <a:spcAft>
                <a:spcPts val="90"/>
              </a:spcAft>
              <a:defRPr sz="1800">
                <a:solidFill>
                  <a:srgbClr val="7F7F7F"/>
                </a:solidFill>
              </a:defRPr>
            </a:lvl2pPr>
            <a:lvl3pPr>
              <a:lnSpc>
                <a:spcPct val="100000"/>
              </a:lnSpc>
              <a:spcAft>
                <a:spcPts val="90"/>
              </a:spcAft>
              <a:defRPr sz="1400">
                <a:solidFill>
                  <a:srgbClr val="7F7F7F"/>
                </a:solidFill>
              </a:defRPr>
            </a:lvl3pPr>
            <a:lvl4pPr>
              <a:lnSpc>
                <a:spcPct val="100000"/>
              </a:lnSpc>
              <a:spcAft>
                <a:spcPts val="90"/>
              </a:spcAft>
              <a:defRPr sz="1400">
                <a:solidFill>
                  <a:srgbClr val="7F7F7F"/>
                </a:solidFill>
              </a:defRPr>
            </a:lvl4pPr>
            <a:lvl5pPr>
              <a:lnSpc>
                <a:spcPct val="100000"/>
              </a:lnSpc>
              <a:spcAft>
                <a:spcPts val="90"/>
              </a:spcAft>
              <a:defRPr sz="1400">
                <a:solidFill>
                  <a:srgbClr val="7F7F7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1"/>
          </p:nvPr>
        </p:nvSpPr>
        <p:spPr>
          <a:xfrm>
            <a:off x="3314700" y="914400"/>
            <a:ext cx="2514600" cy="37147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90"/>
              </a:spcAft>
              <a:defRPr sz="2000">
                <a:solidFill>
                  <a:srgbClr val="7F7F7F"/>
                </a:solidFill>
              </a:defRPr>
            </a:lvl1pPr>
            <a:lvl2pPr>
              <a:lnSpc>
                <a:spcPct val="100000"/>
              </a:lnSpc>
              <a:spcAft>
                <a:spcPts val="90"/>
              </a:spcAft>
              <a:defRPr sz="1800">
                <a:solidFill>
                  <a:srgbClr val="7F7F7F"/>
                </a:solidFill>
              </a:defRPr>
            </a:lvl2pPr>
            <a:lvl3pPr>
              <a:lnSpc>
                <a:spcPct val="100000"/>
              </a:lnSpc>
              <a:spcAft>
                <a:spcPts val="90"/>
              </a:spcAft>
              <a:defRPr sz="1400">
                <a:solidFill>
                  <a:srgbClr val="7F7F7F"/>
                </a:solidFill>
              </a:defRPr>
            </a:lvl3pPr>
            <a:lvl4pPr>
              <a:lnSpc>
                <a:spcPct val="100000"/>
              </a:lnSpc>
              <a:spcAft>
                <a:spcPts val="90"/>
              </a:spcAft>
              <a:defRPr sz="1400">
                <a:solidFill>
                  <a:srgbClr val="7F7F7F"/>
                </a:solidFill>
              </a:defRPr>
            </a:lvl4pPr>
            <a:lvl5pPr>
              <a:lnSpc>
                <a:spcPct val="100000"/>
              </a:lnSpc>
              <a:spcAft>
                <a:spcPts val="90"/>
              </a:spcAft>
              <a:defRPr sz="1400">
                <a:solidFill>
                  <a:srgbClr val="7F7F7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35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2525"/>
            <a:ext cx="8229600" cy="3619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90"/>
              </a:spcAft>
              <a:defRPr sz="2000">
                <a:solidFill>
                  <a:srgbClr val="7F7F7F"/>
                </a:solidFill>
                <a:latin typeface="+mn-lt"/>
              </a:defRPr>
            </a:lvl1pPr>
            <a:lvl2pPr>
              <a:lnSpc>
                <a:spcPct val="100000"/>
              </a:lnSpc>
              <a:spcAft>
                <a:spcPts val="90"/>
              </a:spcAft>
              <a:defRPr sz="1800">
                <a:solidFill>
                  <a:srgbClr val="7F7F7F"/>
                </a:solidFill>
                <a:latin typeface="+mn-lt"/>
              </a:defRPr>
            </a:lvl2pPr>
            <a:lvl3pPr>
              <a:lnSpc>
                <a:spcPct val="100000"/>
              </a:lnSpc>
              <a:spcAft>
                <a:spcPts val="90"/>
              </a:spcAft>
              <a:defRPr sz="1800">
                <a:solidFill>
                  <a:srgbClr val="7F7F7F"/>
                </a:solidFill>
                <a:latin typeface="+mn-lt"/>
              </a:defRPr>
            </a:lvl3pPr>
            <a:lvl4pPr>
              <a:lnSpc>
                <a:spcPct val="100000"/>
              </a:lnSpc>
              <a:spcAft>
                <a:spcPts val="90"/>
              </a:spcAft>
              <a:defRPr sz="1800">
                <a:solidFill>
                  <a:srgbClr val="7F7F7F"/>
                </a:solidFill>
                <a:latin typeface="+mn-lt"/>
              </a:defRPr>
            </a:lvl4pPr>
            <a:lvl5pPr>
              <a:lnSpc>
                <a:spcPct val="100000"/>
              </a:lnSpc>
              <a:spcAft>
                <a:spcPts val="90"/>
              </a:spcAft>
              <a:defRPr sz="1800">
                <a:solidFill>
                  <a:srgbClr val="7F7F7F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2079"/>
            <a:ext cx="8229600" cy="4572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55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204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943350"/>
            <a:ext cx="86106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3170490"/>
            <a:ext cx="8610600" cy="682367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FF55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708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943350"/>
            <a:ext cx="86106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3163546"/>
            <a:ext cx="8610600" cy="6858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5B5B5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754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59279"/>
            <a:ext cx="8229600" cy="3835345"/>
          </a:xfrm>
          <a:prstGeom prst="rect">
            <a:avLst/>
          </a:prstGeom>
        </p:spPr>
        <p:txBody>
          <a:bodyPr vert="eaVert">
            <a:normAutofit/>
          </a:bodyPr>
          <a:lstStyle>
            <a:lvl1pPr>
              <a:lnSpc>
                <a:spcPct val="100000"/>
              </a:lnSpc>
              <a:spcAft>
                <a:spcPts val="90"/>
              </a:spcAft>
              <a:defRPr sz="2000">
                <a:solidFill>
                  <a:srgbClr val="7F7F7F"/>
                </a:solidFill>
              </a:defRPr>
            </a:lvl1pPr>
            <a:lvl2pPr>
              <a:lnSpc>
                <a:spcPct val="100000"/>
              </a:lnSpc>
              <a:spcAft>
                <a:spcPts val="90"/>
              </a:spcAft>
              <a:defRPr sz="1800">
                <a:solidFill>
                  <a:srgbClr val="7F7F7F"/>
                </a:solidFill>
              </a:defRPr>
            </a:lvl2pPr>
            <a:lvl3pPr>
              <a:lnSpc>
                <a:spcPct val="100000"/>
              </a:lnSpc>
              <a:spcAft>
                <a:spcPts val="90"/>
              </a:spcAft>
              <a:defRPr sz="1800">
                <a:solidFill>
                  <a:srgbClr val="7F7F7F"/>
                </a:solidFill>
              </a:defRPr>
            </a:lvl3pPr>
            <a:lvl4pPr>
              <a:lnSpc>
                <a:spcPct val="100000"/>
              </a:lnSpc>
              <a:spcAft>
                <a:spcPts val="90"/>
              </a:spcAft>
              <a:defRPr sz="1800">
                <a:solidFill>
                  <a:srgbClr val="7F7F7F"/>
                </a:solidFill>
              </a:defRPr>
            </a:lvl4pPr>
            <a:lvl5pPr>
              <a:lnSpc>
                <a:spcPct val="100000"/>
              </a:lnSpc>
              <a:spcAft>
                <a:spcPts val="90"/>
              </a:spcAft>
              <a:defRPr sz="1800">
                <a:solidFill>
                  <a:srgbClr val="7F7F7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2079"/>
            <a:ext cx="8229600" cy="4572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55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721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2079"/>
            <a:ext cx="8229600" cy="4572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5B5B5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59279"/>
            <a:ext cx="8229600" cy="3835345"/>
          </a:xfrm>
          <a:prstGeom prst="rect">
            <a:avLst/>
          </a:prstGeom>
        </p:spPr>
        <p:txBody>
          <a:bodyPr vert="eaVert">
            <a:normAutofit/>
          </a:bodyPr>
          <a:lstStyle>
            <a:lvl1pPr>
              <a:lnSpc>
                <a:spcPct val="100000"/>
              </a:lnSpc>
              <a:spcAft>
                <a:spcPts val="90"/>
              </a:spcAft>
              <a:defRPr sz="2000">
                <a:solidFill>
                  <a:srgbClr val="7F7F7F"/>
                </a:solidFill>
              </a:defRPr>
            </a:lvl1pPr>
            <a:lvl2pPr>
              <a:lnSpc>
                <a:spcPct val="100000"/>
              </a:lnSpc>
              <a:spcAft>
                <a:spcPts val="90"/>
              </a:spcAft>
              <a:defRPr sz="1800">
                <a:solidFill>
                  <a:srgbClr val="7F7F7F"/>
                </a:solidFill>
              </a:defRPr>
            </a:lvl2pPr>
            <a:lvl3pPr>
              <a:lnSpc>
                <a:spcPct val="100000"/>
              </a:lnSpc>
              <a:spcAft>
                <a:spcPts val="90"/>
              </a:spcAft>
              <a:defRPr sz="1800">
                <a:solidFill>
                  <a:srgbClr val="7F7F7F"/>
                </a:solidFill>
              </a:defRPr>
            </a:lvl3pPr>
            <a:lvl4pPr>
              <a:lnSpc>
                <a:spcPct val="100000"/>
              </a:lnSpc>
              <a:spcAft>
                <a:spcPts val="90"/>
              </a:spcAft>
              <a:defRPr sz="1800">
                <a:solidFill>
                  <a:srgbClr val="7F7F7F"/>
                </a:solidFill>
              </a:defRPr>
            </a:lvl4pPr>
            <a:lvl5pPr>
              <a:lnSpc>
                <a:spcPct val="100000"/>
              </a:lnSpc>
              <a:spcAft>
                <a:spcPts val="90"/>
              </a:spcAft>
              <a:defRPr sz="1800">
                <a:solidFill>
                  <a:srgbClr val="7F7F7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77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534400" cy="6286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316310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DC6E2FA-337F-44E9-B80D-306A79AF4A48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D6A0E34-E556-4B7C-BBCC-5CAC0580B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902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2079"/>
            <a:ext cx="8229600" cy="4572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5B5B5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152525"/>
            <a:ext cx="8229600" cy="3619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90"/>
              </a:spcAft>
              <a:defRPr sz="2000">
                <a:solidFill>
                  <a:srgbClr val="7F7F7F"/>
                </a:solidFill>
                <a:latin typeface="+mn-lt"/>
              </a:defRPr>
            </a:lvl1pPr>
            <a:lvl2pPr>
              <a:lnSpc>
                <a:spcPct val="100000"/>
              </a:lnSpc>
              <a:spcAft>
                <a:spcPts val="90"/>
              </a:spcAft>
              <a:defRPr sz="1800">
                <a:solidFill>
                  <a:srgbClr val="7F7F7F"/>
                </a:solidFill>
                <a:latin typeface="+mn-lt"/>
              </a:defRPr>
            </a:lvl2pPr>
            <a:lvl3pPr>
              <a:lnSpc>
                <a:spcPct val="100000"/>
              </a:lnSpc>
              <a:spcAft>
                <a:spcPts val="90"/>
              </a:spcAft>
              <a:defRPr sz="1800">
                <a:solidFill>
                  <a:srgbClr val="7F7F7F"/>
                </a:solidFill>
                <a:latin typeface="+mn-lt"/>
              </a:defRPr>
            </a:lvl3pPr>
            <a:lvl4pPr>
              <a:lnSpc>
                <a:spcPct val="100000"/>
              </a:lnSpc>
              <a:spcAft>
                <a:spcPts val="90"/>
              </a:spcAft>
              <a:defRPr sz="1800">
                <a:solidFill>
                  <a:srgbClr val="7F7F7F"/>
                </a:solidFill>
                <a:latin typeface="+mn-lt"/>
              </a:defRPr>
            </a:lvl4pPr>
            <a:lvl5pPr>
              <a:lnSpc>
                <a:spcPct val="100000"/>
              </a:lnSpc>
              <a:spcAft>
                <a:spcPts val="90"/>
              </a:spcAft>
              <a:defRPr sz="1800">
                <a:solidFill>
                  <a:srgbClr val="7F7F7F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591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90"/>
              </a:spcAft>
              <a:defRPr sz="2000">
                <a:solidFill>
                  <a:srgbClr val="7F7F7F"/>
                </a:solidFill>
              </a:defRPr>
            </a:lvl1pPr>
            <a:lvl2pPr>
              <a:lnSpc>
                <a:spcPct val="100000"/>
              </a:lnSpc>
              <a:spcAft>
                <a:spcPts val="90"/>
              </a:spcAft>
              <a:defRPr sz="1800">
                <a:solidFill>
                  <a:srgbClr val="7F7F7F"/>
                </a:solidFill>
              </a:defRPr>
            </a:lvl2pPr>
            <a:lvl3pPr>
              <a:lnSpc>
                <a:spcPct val="100000"/>
              </a:lnSpc>
              <a:spcAft>
                <a:spcPts val="90"/>
              </a:spcAft>
              <a:defRPr sz="1800">
                <a:solidFill>
                  <a:srgbClr val="7F7F7F"/>
                </a:solidFill>
              </a:defRPr>
            </a:lvl3pPr>
            <a:lvl4pPr>
              <a:lnSpc>
                <a:spcPct val="100000"/>
              </a:lnSpc>
              <a:spcAft>
                <a:spcPts val="90"/>
              </a:spcAft>
              <a:defRPr sz="1800">
                <a:solidFill>
                  <a:srgbClr val="7F7F7F"/>
                </a:solidFill>
              </a:defRPr>
            </a:lvl4pPr>
            <a:lvl5pPr>
              <a:lnSpc>
                <a:spcPct val="100000"/>
              </a:lnSpc>
              <a:spcAft>
                <a:spcPts val="90"/>
              </a:spcAft>
              <a:defRPr sz="1800">
                <a:solidFill>
                  <a:srgbClr val="7F7F7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2079"/>
            <a:ext cx="8229600" cy="4572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55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4658351" y="1200154"/>
            <a:ext cx="4038600" cy="339447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90"/>
              </a:spcAft>
              <a:defRPr sz="2000">
                <a:solidFill>
                  <a:srgbClr val="7F7F7F"/>
                </a:solidFill>
              </a:defRPr>
            </a:lvl1pPr>
            <a:lvl2pPr>
              <a:lnSpc>
                <a:spcPct val="100000"/>
              </a:lnSpc>
              <a:spcAft>
                <a:spcPts val="90"/>
              </a:spcAft>
              <a:defRPr sz="1800">
                <a:solidFill>
                  <a:srgbClr val="7F7F7F"/>
                </a:solidFill>
              </a:defRPr>
            </a:lvl2pPr>
            <a:lvl3pPr>
              <a:lnSpc>
                <a:spcPct val="100000"/>
              </a:lnSpc>
              <a:spcAft>
                <a:spcPts val="90"/>
              </a:spcAft>
              <a:defRPr sz="1800">
                <a:solidFill>
                  <a:srgbClr val="7F7F7F"/>
                </a:solidFill>
              </a:defRPr>
            </a:lvl3pPr>
            <a:lvl4pPr>
              <a:lnSpc>
                <a:spcPct val="100000"/>
              </a:lnSpc>
              <a:spcAft>
                <a:spcPts val="90"/>
              </a:spcAft>
              <a:defRPr sz="1800">
                <a:solidFill>
                  <a:srgbClr val="7F7F7F"/>
                </a:solidFill>
              </a:defRPr>
            </a:lvl4pPr>
            <a:lvl5pPr>
              <a:lnSpc>
                <a:spcPct val="100000"/>
              </a:lnSpc>
              <a:spcAft>
                <a:spcPts val="90"/>
              </a:spcAft>
              <a:defRPr sz="1800">
                <a:solidFill>
                  <a:srgbClr val="7F7F7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714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2079"/>
            <a:ext cx="8229600" cy="4572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5B5B5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90"/>
              </a:spcAft>
              <a:defRPr sz="2000">
                <a:solidFill>
                  <a:srgbClr val="7F7F7F"/>
                </a:solidFill>
              </a:defRPr>
            </a:lvl1pPr>
            <a:lvl2pPr>
              <a:lnSpc>
                <a:spcPct val="100000"/>
              </a:lnSpc>
              <a:spcAft>
                <a:spcPts val="90"/>
              </a:spcAft>
              <a:defRPr sz="1800">
                <a:solidFill>
                  <a:srgbClr val="7F7F7F"/>
                </a:solidFill>
              </a:defRPr>
            </a:lvl2pPr>
            <a:lvl3pPr>
              <a:lnSpc>
                <a:spcPct val="100000"/>
              </a:lnSpc>
              <a:spcAft>
                <a:spcPts val="90"/>
              </a:spcAft>
              <a:defRPr sz="1800">
                <a:solidFill>
                  <a:srgbClr val="7F7F7F"/>
                </a:solidFill>
              </a:defRPr>
            </a:lvl3pPr>
            <a:lvl4pPr>
              <a:lnSpc>
                <a:spcPct val="100000"/>
              </a:lnSpc>
              <a:spcAft>
                <a:spcPts val="90"/>
              </a:spcAft>
              <a:defRPr sz="1800">
                <a:solidFill>
                  <a:srgbClr val="7F7F7F"/>
                </a:solidFill>
              </a:defRPr>
            </a:lvl4pPr>
            <a:lvl5pPr>
              <a:lnSpc>
                <a:spcPct val="100000"/>
              </a:lnSpc>
              <a:spcAft>
                <a:spcPts val="90"/>
              </a:spcAft>
              <a:defRPr sz="1800">
                <a:solidFill>
                  <a:srgbClr val="7F7F7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0"/>
          </p:nvPr>
        </p:nvSpPr>
        <p:spPr>
          <a:xfrm>
            <a:off x="4658351" y="1200154"/>
            <a:ext cx="4038600" cy="339447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90"/>
              </a:spcAft>
              <a:defRPr sz="2000">
                <a:solidFill>
                  <a:srgbClr val="7F7F7F"/>
                </a:solidFill>
              </a:defRPr>
            </a:lvl1pPr>
            <a:lvl2pPr>
              <a:lnSpc>
                <a:spcPct val="100000"/>
              </a:lnSpc>
              <a:spcAft>
                <a:spcPts val="90"/>
              </a:spcAft>
              <a:defRPr sz="1800">
                <a:solidFill>
                  <a:srgbClr val="7F7F7F"/>
                </a:solidFill>
              </a:defRPr>
            </a:lvl2pPr>
            <a:lvl3pPr>
              <a:lnSpc>
                <a:spcPct val="100000"/>
              </a:lnSpc>
              <a:spcAft>
                <a:spcPts val="90"/>
              </a:spcAft>
              <a:defRPr sz="1800">
                <a:solidFill>
                  <a:srgbClr val="7F7F7F"/>
                </a:solidFill>
              </a:defRPr>
            </a:lvl3pPr>
            <a:lvl4pPr>
              <a:lnSpc>
                <a:spcPct val="100000"/>
              </a:lnSpc>
              <a:spcAft>
                <a:spcPts val="90"/>
              </a:spcAft>
              <a:defRPr sz="1800">
                <a:solidFill>
                  <a:srgbClr val="7F7F7F"/>
                </a:solidFill>
              </a:defRPr>
            </a:lvl4pPr>
            <a:lvl5pPr>
              <a:lnSpc>
                <a:spcPct val="100000"/>
              </a:lnSpc>
              <a:spcAft>
                <a:spcPts val="90"/>
              </a:spcAft>
              <a:defRPr sz="1800">
                <a:solidFill>
                  <a:srgbClr val="7F7F7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1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2514600" cy="339447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90"/>
              </a:spcAft>
              <a:defRPr sz="2000">
                <a:solidFill>
                  <a:srgbClr val="7F7F7F"/>
                </a:solidFill>
              </a:defRPr>
            </a:lvl1pPr>
            <a:lvl2pPr>
              <a:lnSpc>
                <a:spcPct val="100000"/>
              </a:lnSpc>
              <a:spcAft>
                <a:spcPts val="90"/>
              </a:spcAft>
              <a:defRPr sz="1800">
                <a:solidFill>
                  <a:srgbClr val="7F7F7F"/>
                </a:solidFill>
              </a:defRPr>
            </a:lvl2pPr>
            <a:lvl3pPr>
              <a:lnSpc>
                <a:spcPct val="100000"/>
              </a:lnSpc>
              <a:spcAft>
                <a:spcPts val="90"/>
              </a:spcAft>
              <a:defRPr sz="1800">
                <a:solidFill>
                  <a:srgbClr val="7F7F7F"/>
                </a:solidFill>
              </a:defRPr>
            </a:lvl3pPr>
            <a:lvl4pPr>
              <a:lnSpc>
                <a:spcPct val="100000"/>
              </a:lnSpc>
              <a:spcAft>
                <a:spcPts val="90"/>
              </a:spcAft>
              <a:defRPr sz="1800">
                <a:solidFill>
                  <a:srgbClr val="7F7F7F"/>
                </a:solidFill>
              </a:defRPr>
            </a:lvl4pPr>
            <a:lvl5pPr>
              <a:lnSpc>
                <a:spcPct val="100000"/>
              </a:lnSpc>
              <a:spcAft>
                <a:spcPts val="90"/>
              </a:spcAft>
              <a:defRPr sz="1800">
                <a:solidFill>
                  <a:srgbClr val="7F7F7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2079"/>
            <a:ext cx="8229600" cy="4572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55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3308592" y="1200154"/>
            <a:ext cx="5388359" cy="339447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90"/>
              </a:spcAft>
              <a:defRPr sz="2000">
                <a:solidFill>
                  <a:srgbClr val="7F7F7F"/>
                </a:solidFill>
              </a:defRPr>
            </a:lvl1pPr>
            <a:lvl2pPr>
              <a:lnSpc>
                <a:spcPct val="100000"/>
              </a:lnSpc>
              <a:spcAft>
                <a:spcPts val="90"/>
              </a:spcAft>
              <a:defRPr sz="1800">
                <a:solidFill>
                  <a:srgbClr val="7F7F7F"/>
                </a:solidFill>
              </a:defRPr>
            </a:lvl2pPr>
            <a:lvl3pPr>
              <a:lnSpc>
                <a:spcPct val="100000"/>
              </a:lnSpc>
              <a:spcAft>
                <a:spcPts val="90"/>
              </a:spcAft>
              <a:defRPr sz="1800">
                <a:solidFill>
                  <a:srgbClr val="7F7F7F"/>
                </a:solidFill>
              </a:defRPr>
            </a:lvl3pPr>
            <a:lvl4pPr>
              <a:lnSpc>
                <a:spcPct val="100000"/>
              </a:lnSpc>
              <a:spcAft>
                <a:spcPts val="90"/>
              </a:spcAft>
              <a:defRPr sz="1800">
                <a:solidFill>
                  <a:srgbClr val="7F7F7F"/>
                </a:solidFill>
              </a:defRPr>
            </a:lvl4pPr>
            <a:lvl5pPr>
              <a:lnSpc>
                <a:spcPct val="100000"/>
              </a:lnSpc>
              <a:spcAft>
                <a:spcPts val="90"/>
              </a:spcAft>
              <a:defRPr sz="1800">
                <a:solidFill>
                  <a:srgbClr val="7F7F7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385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2079"/>
            <a:ext cx="8229600" cy="4572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5B5B5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2514600" cy="339447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90"/>
              </a:spcAft>
              <a:defRPr sz="2000">
                <a:solidFill>
                  <a:srgbClr val="7F7F7F"/>
                </a:solidFill>
              </a:defRPr>
            </a:lvl1pPr>
            <a:lvl2pPr>
              <a:lnSpc>
                <a:spcPct val="100000"/>
              </a:lnSpc>
              <a:spcAft>
                <a:spcPts val="90"/>
              </a:spcAft>
              <a:defRPr sz="1800">
                <a:solidFill>
                  <a:srgbClr val="7F7F7F"/>
                </a:solidFill>
              </a:defRPr>
            </a:lvl2pPr>
            <a:lvl3pPr>
              <a:lnSpc>
                <a:spcPct val="100000"/>
              </a:lnSpc>
              <a:spcAft>
                <a:spcPts val="90"/>
              </a:spcAft>
              <a:defRPr sz="1800">
                <a:solidFill>
                  <a:srgbClr val="7F7F7F"/>
                </a:solidFill>
              </a:defRPr>
            </a:lvl3pPr>
            <a:lvl4pPr>
              <a:lnSpc>
                <a:spcPct val="100000"/>
              </a:lnSpc>
              <a:spcAft>
                <a:spcPts val="90"/>
              </a:spcAft>
              <a:defRPr sz="1800">
                <a:solidFill>
                  <a:srgbClr val="7F7F7F"/>
                </a:solidFill>
              </a:defRPr>
            </a:lvl4pPr>
            <a:lvl5pPr>
              <a:lnSpc>
                <a:spcPct val="100000"/>
              </a:lnSpc>
              <a:spcAft>
                <a:spcPts val="90"/>
              </a:spcAft>
              <a:defRPr sz="1800">
                <a:solidFill>
                  <a:srgbClr val="7F7F7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0"/>
          </p:nvPr>
        </p:nvSpPr>
        <p:spPr>
          <a:xfrm>
            <a:off x="3308592" y="1200154"/>
            <a:ext cx="5388359" cy="339447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90"/>
              </a:spcAft>
              <a:defRPr sz="2000">
                <a:solidFill>
                  <a:srgbClr val="7F7F7F"/>
                </a:solidFill>
              </a:defRPr>
            </a:lvl1pPr>
            <a:lvl2pPr>
              <a:lnSpc>
                <a:spcPct val="100000"/>
              </a:lnSpc>
              <a:spcAft>
                <a:spcPts val="90"/>
              </a:spcAft>
              <a:defRPr sz="1800">
                <a:solidFill>
                  <a:srgbClr val="7F7F7F"/>
                </a:solidFill>
              </a:defRPr>
            </a:lvl2pPr>
            <a:lvl3pPr>
              <a:lnSpc>
                <a:spcPct val="100000"/>
              </a:lnSpc>
              <a:spcAft>
                <a:spcPts val="90"/>
              </a:spcAft>
              <a:defRPr sz="1800">
                <a:solidFill>
                  <a:srgbClr val="7F7F7F"/>
                </a:solidFill>
              </a:defRPr>
            </a:lvl3pPr>
            <a:lvl4pPr>
              <a:lnSpc>
                <a:spcPct val="100000"/>
              </a:lnSpc>
              <a:spcAft>
                <a:spcPts val="90"/>
              </a:spcAft>
              <a:defRPr sz="1800">
                <a:solidFill>
                  <a:srgbClr val="7F7F7F"/>
                </a:solidFill>
              </a:defRPr>
            </a:lvl4pPr>
            <a:lvl5pPr>
              <a:lnSpc>
                <a:spcPct val="100000"/>
              </a:lnSpc>
              <a:spcAft>
                <a:spcPts val="90"/>
              </a:spcAft>
              <a:defRPr sz="1800">
                <a:solidFill>
                  <a:srgbClr val="7F7F7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654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000" b="1">
                <a:solidFill>
                  <a:srgbClr val="5B5B5B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90"/>
              </a:spcAft>
              <a:defRPr sz="2000">
                <a:solidFill>
                  <a:srgbClr val="7F7F7F"/>
                </a:solidFill>
              </a:defRPr>
            </a:lvl1pPr>
            <a:lvl2pPr>
              <a:lnSpc>
                <a:spcPct val="100000"/>
              </a:lnSpc>
              <a:spcAft>
                <a:spcPts val="90"/>
              </a:spcAft>
              <a:defRPr sz="1800">
                <a:solidFill>
                  <a:srgbClr val="7F7F7F"/>
                </a:solidFill>
              </a:defRPr>
            </a:lvl2pPr>
            <a:lvl3pPr>
              <a:lnSpc>
                <a:spcPct val="100000"/>
              </a:lnSpc>
              <a:spcAft>
                <a:spcPts val="90"/>
              </a:spcAft>
              <a:defRPr sz="1800">
                <a:solidFill>
                  <a:srgbClr val="7F7F7F"/>
                </a:solidFill>
              </a:defRPr>
            </a:lvl3pPr>
            <a:lvl4pPr>
              <a:lnSpc>
                <a:spcPct val="100000"/>
              </a:lnSpc>
              <a:spcAft>
                <a:spcPts val="90"/>
              </a:spcAft>
              <a:defRPr sz="1800">
                <a:solidFill>
                  <a:srgbClr val="7F7F7F"/>
                </a:solidFill>
              </a:defRPr>
            </a:lvl4pPr>
            <a:lvl5pPr>
              <a:lnSpc>
                <a:spcPct val="100000"/>
              </a:lnSpc>
              <a:spcAft>
                <a:spcPts val="90"/>
              </a:spcAft>
              <a:defRPr sz="1800">
                <a:solidFill>
                  <a:srgbClr val="7F7F7F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000" b="1">
                <a:solidFill>
                  <a:srgbClr val="5B5B5B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2079"/>
            <a:ext cx="8229600" cy="4572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55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0"/>
          </p:nvPr>
        </p:nvSpPr>
        <p:spPr>
          <a:xfrm>
            <a:off x="4652049" y="1631156"/>
            <a:ext cx="4040188" cy="29634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90"/>
              </a:spcAft>
              <a:defRPr sz="2000">
                <a:solidFill>
                  <a:srgbClr val="7F7F7F"/>
                </a:solidFill>
              </a:defRPr>
            </a:lvl1pPr>
            <a:lvl2pPr>
              <a:lnSpc>
                <a:spcPct val="100000"/>
              </a:lnSpc>
              <a:spcAft>
                <a:spcPts val="90"/>
              </a:spcAft>
              <a:defRPr sz="1800">
                <a:solidFill>
                  <a:srgbClr val="7F7F7F"/>
                </a:solidFill>
              </a:defRPr>
            </a:lvl2pPr>
            <a:lvl3pPr>
              <a:lnSpc>
                <a:spcPct val="100000"/>
              </a:lnSpc>
              <a:spcAft>
                <a:spcPts val="90"/>
              </a:spcAft>
              <a:defRPr sz="1800">
                <a:solidFill>
                  <a:srgbClr val="7F7F7F"/>
                </a:solidFill>
              </a:defRPr>
            </a:lvl3pPr>
            <a:lvl4pPr>
              <a:lnSpc>
                <a:spcPct val="100000"/>
              </a:lnSpc>
              <a:spcAft>
                <a:spcPts val="90"/>
              </a:spcAft>
              <a:defRPr sz="1800">
                <a:solidFill>
                  <a:srgbClr val="7F7F7F"/>
                </a:solidFill>
              </a:defRPr>
            </a:lvl4pPr>
            <a:lvl5pPr>
              <a:lnSpc>
                <a:spcPct val="100000"/>
              </a:lnSpc>
              <a:spcAft>
                <a:spcPts val="90"/>
              </a:spcAft>
              <a:defRPr sz="1800">
                <a:solidFill>
                  <a:srgbClr val="7F7F7F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380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2079"/>
            <a:ext cx="8229600" cy="4572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5B5B5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FF4C00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FF4C00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90"/>
              </a:spcAft>
              <a:defRPr sz="2000">
                <a:solidFill>
                  <a:srgbClr val="7F7F7F"/>
                </a:solidFill>
              </a:defRPr>
            </a:lvl1pPr>
            <a:lvl2pPr>
              <a:lnSpc>
                <a:spcPct val="100000"/>
              </a:lnSpc>
              <a:spcAft>
                <a:spcPts val="90"/>
              </a:spcAft>
              <a:defRPr sz="1800">
                <a:solidFill>
                  <a:srgbClr val="7F7F7F"/>
                </a:solidFill>
              </a:defRPr>
            </a:lvl2pPr>
            <a:lvl3pPr>
              <a:lnSpc>
                <a:spcPct val="100000"/>
              </a:lnSpc>
              <a:spcAft>
                <a:spcPts val="90"/>
              </a:spcAft>
              <a:defRPr sz="1800">
                <a:solidFill>
                  <a:srgbClr val="7F7F7F"/>
                </a:solidFill>
              </a:defRPr>
            </a:lvl3pPr>
            <a:lvl4pPr>
              <a:lnSpc>
                <a:spcPct val="100000"/>
              </a:lnSpc>
              <a:spcAft>
                <a:spcPts val="90"/>
              </a:spcAft>
              <a:defRPr sz="1800">
                <a:solidFill>
                  <a:srgbClr val="7F7F7F"/>
                </a:solidFill>
              </a:defRPr>
            </a:lvl4pPr>
            <a:lvl5pPr>
              <a:lnSpc>
                <a:spcPct val="100000"/>
              </a:lnSpc>
              <a:spcAft>
                <a:spcPts val="90"/>
              </a:spcAft>
              <a:defRPr sz="1800">
                <a:solidFill>
                  <a:srgbClr val="7F7F7F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10"/>
          </p:nvPr>
        </p:nvSpPr>
        <p:spPr>
          <a:xfrm>
            <a:off x="4652049" y="1631156"/>
            <a:ext cx="4040188" cy="29634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90"/>
              </a:spcAft>
              <a:defRPr sz="2000">
                <a:solidFill>
                  <a:srgbClr val="7F7F7F"/>
                </a:solidFill>
              </a:defRPr>
            </a:lvl1pPr>
            <a:lvl2pPr>
              <a:lnSpc>
                <a:spcPct val="100000"/>
              </a:lnSpc>
              <a:spcAft>
                <a:spcPts val="90"/>
              </a:spcAft>
              <a:defRPr sz="1800">
                <a:solidFill>
                  <a:srgbClr val="7F7F7F"/>
                </a:solidFill>
              </a:defRPr>
            </a:lvl2pPr>
            <a:lvl3pPr>
              <a:lnSpc>
                <a:spcPct val="100000"/>
              </a:lnSpc>
              <a:spcAft>
                <a:spcPts val="90"/>
              </a:spcAft>
              <a:defRPr sz="1800">
                <a:solidFill>
                  <a:srgbClr val="7F7F7F"/>
                </a:solidFill>
              </a:defRPr>
            </a:lvl3pPr>
            <a:lvl4pPr>
              <a:lnSpc>
                <a:spcPct val="100000"/>
              </a:lnSpc>
              <a:spcAft>
                <a:spcPts val="90"/>
              </a:spcAft>
              <a:defRPr sz="1800">
                <a:solidFill>
                  <a:srgbClr val="7F7F7F"/>
                </a:solidFill>
              </a:defRPr>
            </a:lvl4pPr>
            <a:lvl5pPr>
              <a:lnSpc>
                <a:spcPct val="100000"/>
              </a:lnSpc>
              <a:spcAft>
                <a:spcPts val="90"/>
              </a:spcAft>
              <a:defRPr sz="1800">
                <a:solidFill>
                  <a:srgbClr val="7F7F7F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267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945512" y="4841738"/>
            <a:ext cx="6335533" cy="266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sz="850" dirty="0" smtClean="0">
                <a:solidFill>
                  <a:srgbClr val="B2B2B2"/>
                </a:solidFill>
                <a:latin typeface="Arial"/>
                <a:cs typeface="Arial"/>
              </a:rPr>
              <a:t>©</a:t>
            </a:r>
            <a:r>
              <a:rPr lang="en-US" sz="850" kern="1200" dirty="0" smtClean="0">
                <a:solidFill>
                  <a:srgbClr val="B2B2B2"/>
                </a:solidFill>
                <a:latin typeface="Arial"/>
                <a:ea typeface="+mn-ea"/>
                <a:cs typeface="Arial"/>
              </a:rPr>
              <a:t>2015 </a:t>
            </a:r>
            <a:r>
              <a:rPr lang="en-US" sz="850" u="none" kern="1200" dirty="0" smtClean="0">
                <a:solidFill>
                  <a:srgbClr val="B2B2B2"/>
                </a:solidFill>
                <a:uFill>
                  <a:solidFill>
                    <a:schemeClr val="bg1"/>
                  </a:solidFill>
                </a:uFill>
                <a:latin typeface="Arial"/>
                <a:ea typeface="+mn-ea"/>
                <a:cs typeface="Arial"/>
              </a:rPr>
              <a:t>BOMGAR</a:t>
            </a:r>
            <a:r>
              <a:rPr lang="en-US" sz="850" u="none" kern="1200" baseline="0" dirty="0" smtClean="0">
                <a:solidFill>
                  <a:srgbClr val="B2B2B2"/>
                </a:solidFill>
                <a:uFillTx/>
                <a:latin typeface="Arial"/>
                <a:ea typeface="+mn-ea"/>
                <a:cs typeface="Arial"/>
              </a:rPr>
              <a:t> CORPORATION</a:t>
            </a:r>
            <a:r>
              <a:rPr lang="en-US" sz="850" kern="1200" dirty="0" smtClean="0">
                <a:solidFill>
                  <a:srgbClr val="B2B2B2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850" dirty="0" smtClean="0">
                <a:solidFill>
                  <a:srgbClr val="B2B2B2"/>
                </a:solidFill>
                <a:latin typeface="Arial"/>
                <a:cs typeface="Arial"/>
              </a:rPr>
              <a:t>ALL RIGHTS RESERVED WORLDWIDE </a:t>
            </a:r>
            <a:endParaRPr lang="en-US" sz="850" u="none" spc="0" dirty="0">
              <a:solidFill>
                <a:srgbClr val="8C8C8C"/>
              </a:solidFill>
              <a:latin typeface="Arial"/>
              <a:cs typeface="Arial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28102" y="4836707"/>
            <a:ext cx="8871989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 txBox="1">
            <a:spLocks/>
          </p:cNvSpPr>
          <p:nvPr userDrawn="1"/>
        </p:nvSpPr>
        <p:spPr>
          <a:xfrm>
            <a:off x="393074" y="796018"/>
            <a:ext cx="8375369" cy="395559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5645781" y="4841245"/>
            <a:ext cx="3387575" cy="266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40000"/>
              </a:lnSpc>
            </a:pPr>
            <a:fld id="{BA13E5EB-07C1-9E4D-B08A-D4D8E74826B4}" type="slidenum">
              <a:rPr lang="en-US" sz="850" smtClean="0">
                <a:solidFill>
                  <a:srgbClr val="B2B2B2"/>
                </a:solidFill>
                <a:latin typeface="Arial"/>
                <a:cs typeface="Arial"/>
              </a:rPr>
              <a:pPr algn="r">
                <a:lnSpc>
                  <a:spcPct val="140000"/>
                </a:lnSpc>
              </a:pPr>
              <a:t>‹#›</a:t>
            </a:fld>
            <a:endParaRPr lang="en-US" sz="850" dirty="0">
              <a:solidFill>
                <a:srgbClr val="B2B2B2"/>
              </a:solidFill>
              <a:latin typeface="Arial"/>
              <a:cs typeface="Arial"/>
            </a:endParaRPr>
          </a:p>
        </p:txBody>
      </p:sp>
      <p:pic>
        <p:nvPicPr>
          <p:cNvPr id="2" name="Picture 1" descr="Bomgar_logo_white_RGB.png"/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51" y="4908185"/>
            <a:ext cx="812373" cy="14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440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80" r:id="rId3"/>
    <p:sldLayoutId id="2147483665" r:id="rId4"/>
    <p:sldLayoutId id="2147483681" r:id="rId5"/>
    <p:sldLayoutId id="2147483695" r:id="rId6"/>
    <p:sldLayoutId id="2147483696" r:id="rId7"/>
    <p:sldLayoutId id="2147483666" r:id="rId8"/>
    <p:sldLayoutId id="2147483682" r:id="rId9"/>
    <p:sldLayoutId id="2147483669" r:id="rId10"/>
    <p:sldLayoutId id="2147483683" r:id="rId11"/>
    <p:sldLayoutId id="2147483670" r:id="rId12"/>
    <p:sldLayoutId id="2147483684" r:id="rId13"/>
    <p:sldLayoutId id="2147483673" r:id="rId14"/>
    <p:sldLayoutId id="2147483685" r:id="rId15"/>
    <p:sldLayoutId id="2147483674" r:id="rId16"/>
    <p:sldLayoutId id="2147483686" r:id="rId17"/>
    <p:sldLayoutId id="2147483693" r:id="rId18"/>
    <p:sldLayoutId id="2147483694" r:id="rId19"/>
    <p:sldLayoutId id="2147483675" r:id="rId20"/>
    <p:sldLayoutId id="2147483689" r:id="rId21"/>
    <p:sldLayoutId id="2147483671" r:id="rId22"/>
    <p:sldLayoutId id="2147483690" r:id="rId23"/>
    <p:sldLayoutId id="2147483697" r:id="rId24"/>
    <p:sldLayoutId id="2147483698" r:id="rId2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jpeg"/><Relationship Id="rId4" Type="http://schemas.openxmlformats.org/officeDocument/2006/relationships/image" Target="../media/image8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7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13" Type="http://schemas.openxmlformats.org/officeDocument/2006/relationships/image" Target="../media/image113.png"/><Relationship Id="rId3" Type="http://schemas.openxmlformats.org/officeDocument/2006/relationships/image" Target="../media/image103.png"/><Relationship Id="rId7" Type="http://schemas.openxmlformats.org/officeDocument/2006/relationships/image" Target="../media/image107.png"/><Relationship Id="rId12" Type="http://schemas.openxmlformats.org/officeDocument/2006/relationships/image" Target="../media/image1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11" Type="http://schemas.openxmlformats.org/officeDocument/2006/relationships/image" Target="../media/image111.png"/><Relationship Id="rId5" Type="http://schemas.openxmlformats.org/officeDocument/2006/relationships/image" Target="../media/image105.png"/><Relationship Id="rId10" Type="http://schemas.openxmlformats.org/officeDocument/2006/relationships/image" Target="../media/image110.png"/><Relationship Id="rId4" Type="http://schemas.openxmlformats.org/officeDocument/2006/relationships/image" Target="../media/image104.png"/><Relationship Id="rId9" Type="http://schemas.openxmlformats.org/officeDocument/2006/relationships/image" Target="../media/image10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13" Type="http://schemas.openxmlformats.org/officeDocument/2006/relationships/image" Target="../media/image125.png"/><Relationship Id="rId18" Type="http://schemas.openxmlformats.org/officeDocument/2006/relationships/image" Target="../media/image130.gif"/><Relationship Id="rId3" Type="http://schemas.openxmlformats.org/officeDocument/2006/relationships/image" Target="../media/image115.png"/><Relationship Id="rId21" Type="http://schemas.openxmlformats.org/officeDocument/2006/relationships/image" Target="../media/image133.png"/><Relationship Id="rId7" Type="http://schemas.openxmlformats.org/officeDocument/2006/relationships/image" Target="../media/image119.png"/><Relationship Id="rId12" Type="http://schemas.openxmlformats.org/officeDocument/2006/relationships/image" Target="../media/image124.png"/><Relationship Id="rId17" Type="http://schemas.openxmlformats.org/officeDocument/2006/relationships/image" Target="../media/image129.png"/><Relationship Id="rId2" Type="http://schemas.openxmlformats.org/officeDocument/2006/relationships/image" Target="../media/image114.png"/><Relationship Id="rId16" Type="http://schemas.openxmlformats.org/officeDocument/2006/relationships/image" Target="../media/image128.png"/><Relationship Id="rId20" Type="http://schemas.openxmlformats.org/officeDocument/2006/relationships/image" Target="../media/image132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18.png"/><Relationship Id="rId11" Type="http://schemas.openxmlformats.org/officeDocument/2006/relationships/image" Target="../media/image123.png"/><Relationship Id="rId5" Type="http://schemas.openxmlformats.org/officeDocument/2006/relationships/image" Target="../media/image117.png"/><Relationship Id="rId15" Type="http://schemas.openxmlformats.org/officeDocument/2006/relationships/image" Target="../media/image127.png"/><Relationship Id="rId23" Type="http://schemas.openxmlformats.org/officeDocument/2006/relationships/image" Target="../media/image135.gif"/><Relationship Id="rId10" Type="http://schemas.openxmlformats.org/officeDocument/2006/relationships/image" Target="../media/image122.png"/><Relationship Id="rId19" Type="http://schemas.openxmlformats.org/officeDocument/2006/relationships/image" Target="../media/image131.png"/><Relationship Id="rId4" Type="http://schemas.openxmlformats.org/officeDocument/2006/relationships/image" Target="../media/image116.png"/><Relationship Id="rId9" Type="http://schemas.openxmlformats.org/officeDocument/2006/relationships/image" Target="../media/image121.png"/><Relationship Id="rId14" Type="http://schemas.openxmlformats.org/officeDocument/2006/relationships/image" Target="../media/image126.png"/><Relationship Id="rId22" Type="http://schemas.openxmlformats.org/officeDocument/2006/relationships/image" Target="../media/image1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bpage@Bomgar.com" TargetMode="External"/><Relationship Id="rId2" Type="http://schemas.openxmlformats.org/officeDocument/2006/relationships/hyperlink" Target="mailto:tbritt@Bomgar.co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30.jpeg"/><Relationship Id="rId39" Type="http://schemas.openxmlformats.org/officeDocument/2006/relationships/image" Target="../media/image43.png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25.png"/><Relationship Id="rId34" Type="http://schemas.openxmlformats.org/officeDocument/2006/relationships/image" Target="../media/image38.jpeg"/><Relationship Id="rId42" Type="http://schemas.openxmlformats.org/officeDocument/2006/relationships/image" Target="../media/image46.jpeg"/><Relationship Id="rId47" Type="http://schemas.openxmlformats.org/officeDocument/2006/relationships/image" Target="../media/image51.png"/><Relationship Id="rId50" Type="http://schemas.openxmlformats.org/officeDocument/2006/relationships/image" Target="../media/image54.png"/><Relationship Id="rId7" Type="http://schemas.openxmlformats.org/officeDocument/2006/relationships/image" Target="../media/image11.jpe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33" Type="http://schemas.openxmlformats.org/officeDocument/2006/relationships/image" Target="../media/image37.gif"/><Relationship Id="rId38" Type="http://schemas.openxmlformats.org/officeDocument/2006/relationships/image" Target="../media/image42.jpeg"/><Relationship Id="rId46" Type="http://schemas.openxmlformats.org/officeDocument/2006/relationships/image" Target="../media/image50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0.jpeg"/><Relationship Id="rId20" Type="http://schemas.openxmlformats.org/officeDocument/2006/relationships/image" Target="../media/image24.png"/><Relationship Id="rId29" Type="http://schemas.openxmlformats.org/officeDocument/2006/relationships/image" Target="../media/image33.jpeg"/><Relationship Id="rId41" Type="http://schemas.openxmlformats.org/officeDocument/2006/relationships/image" Target="../media/image45.jpeg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24" Type="http://schemas.openxmlformats.org/officeDocument/2006/relationships/image" Target="../media/image28.jpeg"/><Relationship Id="rId32" Type="http://schemas.openxmlformats.org/officeDocument/2006/relationships/image" Target="../media/image36.jpeg"/><Relationship Id="rId37" Type="http://schemas.openxmlformats.org/officeDocument/2006/relationships/image" Target="../media/image41.png"/><Relationship Id="rId40" Type="http://schemas.openxmlformats.org/officeDocument/2006/relationships/image" Target="../media/image44.jpeg"/><Relationship Id="rId45" Type="http://schemas.openxmlformats.org/officeDocument/2006/relationships/image" Target="../media/image49.png"/><Relationship Id="rId53" Type="http://schemas.openxmlformats.org/officeDocument/2006/relationships/image" Target="../media/image7.wmf"/><Relationship Id="rId5" Type="http://schemas.openxmlformats.org/officeDocument/2006/relationships/image" Target="../media/image9.jpeg"/><Relationship Id="rId15" Type="http://schemas.openxmlformats.org/officeDocument/2006/relationships/image" Target="../media/image19.jpeg"/><Relationship Id="rId23" Type="http://schemas.openxmlformats.org/officeDocument/2006/relationships/image" Target="../media/image27.png"/><Relationship Id="rId28" Type="http://schemas.openxmlformats.org/officeDocument/2006/relationships/image" Target="../media/image32.jpeg"/><Relationship Id="rId36" Type="http://schemas.openxmlformats.org/officeDocument/2006/relationships/image" Target="../media/image40.jpeg"/><Relationship Id="rId49" Type="http://schemas.openxmlformats.org/officeDocument/2006/relationships/image" Target="../media/image53.jpeg"/><Relationship Id="rId10" Type="http://schemas.openxmlformats.org/officeDocument/2006/relationships/image" Target="../media/image14.png"/><Relationship Id="rId19" Type="http://schemas.openxmlformats.org/officeDocument/2006/relationships/image" Target="../media/image23.jpeg"/><Relationship Id="rId31" Type="http://schemas.openxmlformats.org/officeDocument/2006/relationships/image" Target="../media/image35.jpeg"/><Relationship Id="rId44" Type="http://schemas.openxmlformats.org/officeDocument/2006/relationships/image" Target="../media/image48.gif"/><Relationship Id="rId52" Type="http://schemas.openxmlformats.org/officeDocument/2006/relationships/oleObject" Target="../embeddings/oleObject1.bin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8.jpeg"/><Relationship Id="rId22" Type="http://schemas.openxmlformats.org/officeDocument/2006/relationships/image" Target="../media/image26.png"/><Relationship Id="rId27" Type="http://schemas.openxmlformats.org/officeDocument/2006/relationships/image" Target="../media/image31.jpeg"/><Relationship Id="rId30" Type="http://schemas.openxmlformats.org/officeDocument/2006/relationships/image" Target="../media/image34.png"/><Relationship Id="rId35" Type="http://schemas.openxmlformats.org/officeDocument/2006/relationships/image" Target="../media/image39.jpeg"/><Relationship Id="rId43" Type="http://schemas.openxmlformats.org/officeDocument/2006/relationships/image" Target="../media/image47.jpeg"/><Relationship Id="rId48" Type="http://schemas.openxmlformats.org/officeDocument/2006/relationships/image" Target="../media/image52.jpeg"/><Relationship Id="rId8" Type="http://schemas.openxmlformats.org/officeDocument/2006/relationships/image" Target="../media/image12.jpeg"/><Relationship Id="rId51" Type="http://schemas.openxmlformats.org/officeDocument/2006/relationships/image" Target="../media/image5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2" Type="http://schemas.openxmlformats.org/officeDocument/2006/relationships/image" Target="../media/image56.jpeg"/><Relationship Id="rId16" Type="http://schemas.openxmlformats.org/officeDocument/2006/relationships/image" Target="../media/image70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0.jpe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5" Type="http://schemas.openxmlformats.org/officeDocument/2006/relationships/image" Target="../media/image69.gif"/><Relationship Id="rId10" Type="http://schemas.openxmlformats.org/officeDocument/2006/relationships/image" Target="../media/image64.jpeg"/><Relationship Id="rId4" Type="http://schemas.openxmlformats.org/officeDocument/2006/relationships/image" Target="../media/image58.png"/><Relationship Id="rId9" Type="http://schemas.openxmlformats.org/officeDocument/2006/relationships/image" Target="../media/image63.png"/><Relationship Id="rId14" Type="http://schemas.openxmlformats.org/officeDocument/2006/relationships/image" Target="../media/image6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44"/>
          <p:cNvSpPr>
            <a:spLocks noGrp="1"/>
          </p:cNvSpPr>
          <p:nvPr>
            <p:ph type="title"/>
          </p:nvPr>
        </p:nvSpPr>
        <p:spPr>
          <a:xfrm>
            <a:off x="301625" y="2064210"/>
            <a:ext cx="8229600" cy="210983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Bomgar Secure Remote Access</a:t>
            </a:r>
            <a:br>
              <a:rPr lang="en-US" sz="2800" dirty="0" smtClean="0"/>
            </a:br>
            <a:r>
              <a:rPr lang="en-US" sz="2800" dirty="0" smtClean="0"/>
              <a:t>OARNET Presentation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4242" y="3119129"/>
            <a:ext cx="4438814" cy="87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532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F95602"/>
                </a:solidFill>
                <a:ea typeface="ＭＳ Ｐゴシック" pitchFamily="34" charset="-128"/>
                <a:cs typeface="Myriad Pro"/>
              </a:rPr>
              <a:t>BOMGAR ENTERPRISE REMOTE SUPPORT FEATURES</a:t>
            </a:r>
            <a:r>
              <a:rPr lang="en-US" sz="2400" dirty="0">
                <a:solidFill>
                  <a:srgbClr val="F95602"/>
                </a:solidFill>
                <a:ea typeface="ＭＳ Ｐゴシック" pitchFamily="34" charset="-128"/>
                <a:cs typeface="Myriad Pro"/>
              </a:rPr>
              <a:t/>
            </a:r>
            <a:br>
              <a:rPr lang="en-US" sz="2400" dirty="0">
                <a:solidFill>
                  <a:srgbClr val="F95602"/>
                </a:solidFill>
                <a:ea typeface="ＭＳ Ｐゴシック" pitchFamily="34" charset="-128"/>
                <a:cs typeface="Myriad Pro"/>
              </a:rPr>
            </a:b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74319" y="271886"/>
            <a:ext cx="8216538" cy="66479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rgbClr val="FF5500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rgbClr val="F95602"/>
              </a:solidFill>
              <a:latin typeface="+mn-lt"/>
              <a:ea typeface="ＭＳ Ｐゴシック" pitchFamily="34" charset="-128"/>
              <a:cs typeface="Myriad Pro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69904" y="3118376"/>
            <a:ext cx="1870022" cy="394740"/>
          </a:xfrm>
          <a:prstGeom prst="roundRect">
            <a:avLst/>
          </a:prstGeom>
          <a:solidFill>
            <a:srgbClr val="FF55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schemeClr val="bg1"/>
                </a:solidFill>
              </a:rPr>
              <a:t>CONSOLIDATION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4879032" y="1814957"/>
            <a:ext cx="1874560" cy="1698159"/>
            <a:chOff x="4669834" y="1179957"/>
            <a:chExt cx="1874560" cy="1698159"/>
          </a:xfrm>
        </p:grpSpPr>
        <p:sp>
          <p:nvSpPr>
            <p:cNvPr id="7" name="Rounded Rectangle 6"/>
            <p:cNvSpPr/>
            <p:nvPr/>
          </p:nvSpPr>
          <p:spPr>
            <a:xfrm>
              <a:off x="4672103" y="2483376"/>
              <a:ext cx="1870022" cy="394740"/>
            </a:xfrm>
            <a:prstGeom prst="roundRect">
              <a:avLst/>
            </a:prstGeom>
            <a:solidFill>
              <a:srgbClr val="FF55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2880" tIns="137160" rIns="137160" bIns="137160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en-US" sz="1200" b="1" dirty="0" smtClean="0">
                  <a:solidFill>
                    <a:schemeClr val="bg1"/>
                  </a:solidFill>
                </a:rPr>
                <a:t>INTEGRATION</a:t>
              </a: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69834" y="1179957"/>
              <a:ext cx="1874560" cy="1126015"/>
            </a:xfrm>
            <a:prstGeom prst="rect">
              <a:avLst/>
            </a:prstGeom>
          </p:spPr>
        </p:pic>
      </p:grpSp>
      <p:sp>
        <p:nvSpPr>
          <p:cNvPr id="16" name="Rounded Rectangle 15"/>
          <p:cNvSpPr/>
          <p:nvPr/>
        </p:nvSpPr>
        <p:spPr>
          <a:xfrm>
            <a:off x="2722855" y="3118376"/>
            <a:ext cx="1870022" cy="394740"/>
          </a:xfrm>
          <a:prstGeom prst="roundRect">
            <a:avLst/>
          </a:prstGeom>
          <a:solidFill>
            <a:srgbClr val="FF55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schemeClr val="bg1"/>
                </a:solidFill>
              </a:rPr>
              <a:t>SERVICE LEVELS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016598" y="3118375"/>
            <a:ext cx="1870022" cy="394740"/>
          </a:xfrm>
          <a:prstGeom prst="roundRect">
            <a:avLst/>
          </a:prstGeom>
          <a:solidFill>
            <a:srgbClr val="FF55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schemeClr val="bg1"/>
                </a:solidFill>
              </a:rPr>
              <a:t>S</a:t>
            </a:r>
            <a:r>
              <a:rPr lang="en-US" sz="1200" b="1" dirty="0">
                <a:solidFill>
                  <a:schemeClr val="bg1"/>
                </a:solidFill>
              </a:rPr>
              <a:t>ECURIT</a:t>
            </a:r>
            <a:r>
              <a:rPr lang="en-US" sz="1200" b="1" dirty="0" smtClean="0">
                <a:solidFill>
                  <a:schemeClr val="bg1"/>
                </a:solidFill>
              </a:rPr>
              <a:t>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976" y="1563543"/>
            <a:ext cx="1369780" cy="138556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4" y="1864834"/>
            <a:ext cx="1870022" cy="1172503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7370065" y="1814957"/>
            <a:ext cx="1036319" cy="1124140"/>
            <a:chOff x="7370065" y="1121664"/>
            <a:chExt cx="1169560" cy="1274064"/>
          </a:xfrm>
        </p:grpSpPr>
        <p:sp>
          <p:nvSpPr>
            <p:cNvPr id="22" name="Rounded Rectangle 21"/>
            <p:cNvSpPr/>
            <p:nvPr/>
          </p:nvSpPr>
          <p:spPr>
            <a:xfrm>
              <a:off x="7370065" y="1121664"/>
              <a:ext cx="1169560" cy="1274064"/>
            </a:xfrm>
            <a:prstGeom prst="roundRect">
              <a:avLst/>
            </a:prstGeom>
            <a:solidFill>
              <a:srgbClr val="2537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4241" y="1218554"/>
              <a:ext cx="781209" cy="10802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6979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F95602"/>
                </a:solidFill>
                <a:ea typeface="ＭＳ Ｐゴシック" pitchFamily="34" charset="-128"/>
                <a:cs typeface="Myriad Pro"/>
              </a:rPr>
              <a:t>BOMGAR ENTERPRISE REMOTE SUPPORT FEATURES</a:t>
            </a:r>
            <a:r>
              <a:rPr lang="en-US" sz="2400" dirty="0">
                <a:solidFill>
                  <a:srgbClr val="F95602"/>
                </a:solidFill>
                <a:ea typeface="ＭＳ Ｐゴシック" pitchFamily="34" charset="-128"/>
                <a:cs typeface="Myriad Pro"/>
              </a:rPr>
              <a:t/>
            </a:r>
            <a:br>
              <a:rPr lang="en-US" sz="2400" dirty="0">
                <a:solidFill>
                  <a:srgbClr val="F95602"/>
                </a:solidFill>
                <a:ea typeface="ＭＳ Ｐゴシック" pitchFamily="34" charset="-128"/>
                <a:cs typeface="Myriad Pro"/>
              </a:rPr>
            </a:b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74319" y="271886"/>
            <a:ext cx="8216538" cy="66479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rgbClr val="FF5500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rgbClr val="F95602"/>
              </a:solidFill>
              <a:latin typeface="+mn-lt"/>
              <a:ea typeface="ＭＳ Ｐゴシック" pitchFamily="34" charset="-128"/>
              <a:cs typeface="Myriad Pro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350989" y="1076348"/>
            <a:ext cx="1870022" cy="1648282"/>
            <a:chOff x="469904" y="1991834"/>
            <a:chExt cx="1870022" cy="1648282"/>
          </a:xfrm>
        </p:grpSpPr>
        <p:sp>
          <p:nvSpPr>
            <p:cNvPr id="10" name="Rounded Rectangle 9"/>
            <p:cNvSpPr/>
            <p:nvPr/>
          </p:nvSpPr>
          <p:spPr>
            <a:xfrm>
              <a:off x="469904" y="3245376"/>
              <a:ext cx="1870022" cy="394740"/>
            </a:xfrm>
            <a:prstGeom prst="roundRect">
              <a:avLst/>
            </a:prstGeom>
            <a:solidFill>
              <a:srgbClr val="FF55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2880" tIns="137160" rIns="137160" bIns="137160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en-US" sz="1200" b="1" dirty="0" smtClean="0">
                  <a:solidFill>
                    <a:schemeClr val="bg1"/>
                  </a:solidFill>
                </a:rPr>
                <a:t>CONSOLIDATION</a:t>
              </a: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904" y="1991834"/>
              <a:ext cx="1870022" cy="1172503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1308948" y="2914650"/>
            <a:ext cx="1967652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6304" indent="-14630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Myriad Pro" panose="020B0503030403020204" pitchFamily="34" charset="0"/>
              </a:rPr>
              <a:t>Support Multiple Platforms</a:t>
            </a:r>
          </a:p>
          <a:p>
            <a:pPr marL="146304" indent="-14630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Myriad Pro" panose="020B0503030403020204" pitchFamily="34" charset="0"/>
              </a:rPr>
              <a:t>Support Mobile Devices</a:t>
            </a:r>
          </a:p>
          <a:p>
            <a:pPr marL="146304" indent="-14630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Myriad Pro" panose="020B0503030403020204" pitchFamily="34" charset="0"/>
              </a:rPr>
              <a:t>On or Off Network</a:t>
            </a:r>
          </a:p>
          <a:p>
            <a:pPr marL="146304" indent="-14630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Myriad Pro" panose="020B0503030403020204" pitchFamily="34" charset="0"/>
              </a:rPr>
              <a:t>All with Bomgar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924300" y="1418895"/>
            <a:ext cx="4566557" cy="2490165"/>
          </a:xfrm>
          <a:prstGeom prst="roundRect">
            <a:avLst>
              <a:gd name="adj" fmla="val 10482"/>
            </a:avLst>
          </a:prstGeom>
          <a:solidFill>
            <a:srgbClr val="B9D9EB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Myriad Pro" panose="020B0503030403020204" pitchFamily="34" charset="0"/>
              </a:rPr>
              <a:t>Why Consolidate</a:t>
            </a:r>
            <a:r>
              <a:rPr lang="en-US" b="1" dirty="0" smtClean="0">
                <a:solidFill>
                  <a:schemeClr val="tx1"/>
                </a:solidFill>
                <a:latin typeface="Myriad Pro" panose="020B0503030403020204" pitchFamily="34" charset="0"/>
              </a:rPr>
              <a:t>?</a:t>
            </a:r>
          </a:p>
          <a:p>
            <a:pPr algn="ctr"/>
            <a:endParaRPr lang="en-US" sz="1100" b="1" dirty="0">
              <a:solidFill>
                <a:schemeClr val="tx1"/>
              </a:solidFill>
              <a:latin typeface="Myriad Pro" panose="020B0503030403020204" pitchFamily="34" charset="0"/>
            </a:endParaRPr>
          </a:p>
          <a:p>
            <a:pPr marL="342900" indent="-27432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Myriad Pro" panose="020B0503030403020204" pitchFamily="34" charset="0"/>
              </a:rPr>
              <a:t>Technician and customer confusion</a:t>
            </a:r>
          </a:p>
          <a:p>
            <a:pPr marL="342900" indent="-27432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Myriad Pro" panose="020B0503030403020204" pitchFamily="34" charset="0"/>
              </a:rPr>
              <a:t>Cost and maintenance of multiple tools</a:t>
            </a:r>
          </a:p>
          <a:p>
            <a:pPr marL="342900" indent="-27432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Myriad Pro" panose="020B0503030403020204" pitchFamily="34" charset="0"/>
              </a:rPr>
              <a:t>Most Point-to-Point tools offer little or no logging</a:t>
            </a:r>
          </a:p>
          <a:p>
            <a:pPr marL="342900" indent="-27432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Myriad Pro" panose="020B0503030403020204" pitchFamily="34" charset="0"/>
              </a:rPr>
              <a:t>Too many places to go look for problems</a:t>
            </a:r>
          </a:p>
        </p:txBody>
      </p:sp>
    </p:spTree>
    <p:extLst>
      <p:ext uri="{BB962C8B-B14F-4D97-AF65-F5344CB8AC3E}">
        <p14:creationId xmlns:p14="http://schemas.microsoft.com/office/powerpoint/2010/main" val="218940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F95602"/>
                </a:solidFill>
                <a:ea typeface="ＭＳ Ｐゴシック" pitchFamily="34" charset="-128"/>
                <a:cs typeface="Myriad Pro"/>
              </a:rPr>
              <a:t>BOMGAR ENTERPRISE REMOTE SUPPORT FEATURES</a:t>
            </a:r>
            <a:r>
              <a:rPr lang="en-US" sz="2400" dirty="0">
                <a:solidFill>
                  <a:srgbClr val="F95602"/>
                </a:solidFill>
                <a:ea typeface="ＭＳ Ｐゴシック" pitchFamily="34" charset="-128"/>
                <a:cs typeface="Myriad Pro"/>
              </a:rPr>
              <a:t/>
            </a:r>
            <a:br>
              <a:rPr lang="en-US" sz="2400" dirty="0">
                <a:solidFill>
                  <a:srgbClr val="F95602"/>
                </a:solidFill>
                <a:ea typeface="ＭＳ Ｐゴシック" pitchFamily="34" charset="-128"/>
                <a:cs typeface="Myriad Pro"/>
              </a:rPr>
            </a:b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74319" y="271886"/>
            <a:ext cx="8216538" cy="66479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rgbClr val="FF5500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rgbClr val="F95602"/>
              </a:solidFill>
              <a:latin typeface="+mn-lt"/>
              <a:ea typeface="ＭＳ Ｐゴシック" pitchFamily="34" charset="-128"/>
              <a:cs typeface="Myriad Pro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347048" y="789472"/>
            <a:ext cx="1870022" cy="1949573"/>
            <a:chOff x="457200" y="1690542"/>
            <a:chExt cx="1870022" cy="1949573"/>
          </a:xfrm>
        </p:grpSpPr>
        <p:sp>
          <p:nvSpPr>
            <p:cNvPr id="16" name="Rounded Rectangle 15"/>
            <p:cNvSpPr/>
            <p:nvPr/>
          </p:nvSpPr>
          <p:spPr>
            <a:xfrm>
              <a:off x="457200" y="3245375"/>
              <a:ext cx="1870022" cy="394740"/>
            </a:xfrm>
            <a:prstGeom prst="roundRect">
              <a:avLst/>
            </a:prstGeom>
            <a:solidFill>
              <a:srgbClr val="FF55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2880" tIns="137160" rIns="137160" bIns="137160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en-US" sz="1200" b="1" dirty="0" smtClean="0">
                  <a:solidFill>
                    <a:schemeClr val="bg1"/>
                  </a:solidFill>
                </a:rPr>
                <a:t>SERVICE LEVELS</a:t>
              </a: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1" y="1690542"/>
              <a:ext cx="1369780" cy="1385567"/>
            </a:xfrm>
            <a:prstGeom prst="rect">
              <a:avLst/>
            </a:prstGeom>
          </p:spPr>
        </p:pic>
      </p:grpSp>
      <p:sp>
        <p:nvSpPr>
          <p:cNvPr id="17" name="Rounded Rectangle 16"/>
          <p:cNvSpPr/>
          <p:nvPr/>
        </p:nvSpPr>
        <p:spPr>
          <a:xfrm>
            <a:off x="4194810" y="2511759"/>
            <a:ext cx="4038600" cy="2317962"/>
          </a:xfrm>
          <a:prstGeom prst="roundRect">
            <a:avLst>
              <a:gd name="adj" fmla="val 6901"/>
            </a:avLst>
          </a:prstGeom>
          <a:solidFill>
            <a:srgbClr val="D1E0D7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Myriad Pro" panose="020B0503030403020204" pitchFamily="34" charset="0"/>
              </a:rPr>
              <a:t>Bomgar chat is designed for the technical support call </a:t>
            </a:r>
            <a:r>
              <a:rPr lang="en-US" sz="1600" dirty="0" smtClean="0">
                <a:solidFill>
                  <a:schemeClr val="tx1"/>
                </a:solidFill>
                <a:latin typeface="Myriad Pro" panose="020B0503030403020204" pitchFamily="34" charset="0"/>
              </a:rPr>
              <a:t>center.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Myriad Pro" panose="020B0503030403020204" pitchFamily="34" charset="0"/>
              </a:rPr>
              <a:t>Integrate </a:t>
            </a:r>
            <a:r>
              <a:rPr lang="en-US" sz="1600" dirty="0">
                <a:solidFill>
                  <a:schemeClr val="tx1"/>
                </a:solidFill>
                <a:latin typeface="Myriad Pro" panose="020B0503030403020204" pitchFamily="34" charset="0"/>
              </a:rPr>
              <a:t>chat with your website, portal, or mobile </a:t>
            </a:r>
            <a:r>
              <a:rPr lang="en-US" sz="1600" dirty="0" smtClean="0">
                <a:solidFill>
                  <a:schemeClr val="tx1"/>
                </a:solidFill>
                <a:latin typeface="Myriad Pro" panose="020B0503030403020204" pitchFamily="34" charset="0"/>
              </a:rPr>
              <a:t>app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Myriad Pro" panose="020B0503030403020204" pitchFamily="34" charset="0"/>
              </a:rPr>
              <a:t>Route </a:t>
            </a:r>
            <a:r>
              <a:rPr lang="en-US" sz="1600" dirty="0">
                <a:solidFill>
                  <a:schemeClr val="tx1"/>
                </a:solidFill>
                <a:latin typeface="Myriad Pro" panose="020B0503030403020204" pitchFamily="34" charset="0"/>
              </a:rPr>
              <a:t>inbound calls to the right </a:t>
            </a:r>
            <a:r>
              <a:rPr lang="en-US" sz="1600" dirty="0" smtClean="0">
                <a:solidFill>
                  <a:schemeClr val="tx1"/>
                </a:solidFill>
                <a:latin typeface="Myriad Pro" panose="020B0503030403020204" pitchFamily="34" charset="0"/>
              </a:rPr>
              <a:t>team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Myriad Pro" panose="020B0503030403020204" pitchFamily="34" charset="0"/>
              </a:rPr>
              <a:t>Manage </a:t>
            </a:r>
            <a:r>
              <a:rPr lang="en-US" sz="1600" dirty="0">
                <a:solidFill>
                  <a:schemeClr val="tx1"/>
                </a:solidFill>
                <a:latin typeface="Myriad Pro" panose="020B0503030403020204" pitchFamily="34" charset="0"/>
              </a:rPr>
              <a:t>canned </a:t>
            </a:r>
            <a:r>
              <a:rPr lang="en-US" sz="1600" dirty="0" smtClean="0">
                <a:solidFill>
                  <a:schemeClr val="tx1"/>
                </a:solidFill>
                <a:latin typeface="Myriad Pro" panose="020B0503030403020204" pitchFamily="34" charset="0"/>
              </a:rPr>
              <a:t>messages &amp; responses.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Myriad Pro" panose="020B0503030403020204" pitchFamily="34" charset="0"/>
              </a:rPr>
              <a:t>Easily </a:t>
            </a:r>
            <a:r>
              <a:rPr lang="en-US" sz="1600" dirty="0">
                <a:solidFill>
                  <a:schemeClr val="tx1"/>
                </a:solidFill>
                <a:latin typeface="Myriad Pro" panose="020B0503030403020204" pitchFamily="34" charset="0"/>
              </a:rPr>
              <a:t>elevate to full remote control with one easy click. 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95400" y="2914650"/>
            <a:ext cx="1983828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6304" indent="-14630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Myriad Pro" panose="020B0503030403020204" pitchFamily="34" charset="0"/>
              </a:rPr>
              <a:t>Increased First </a:t>
            </a:r>
            <a:r>
              <a:rPr lang="en-US" sz="1400" dirty="0">
                <a:latin typeface="Myriad Pro" panose="020B0503030403020204" pitchFamily="34" charset="0"/>
              </a:rPr>
              <a:t>Call Resolution</a:t>
            </a:r>
          </a:p>
          <a:p>
            <a:pPr marL="146304" indent="-14630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Myriad Pro" panose="020B0503030403020204" pitchFamily="34" charset="0"/>
              </a:rPr>
              <a:t>Collaboration and Escalation</a:t>
            </a:r>
          </a:p>
          <a:p>
            <a:pPr marL="146304" indent="-14630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Myriad Pro" panose="020B0503030403020204" pitchFamily="34" charset="0"/>
              </a:rPr>
              <a:t>Easy Session Initiation</a:t>
            </a:r>
          </a:p>
          <a:p>
            <a:pPr marL="146304" indent="-14630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Myriad Pro" panose="020B0503030403020204" pitchFamily="34" charset="0"/>
              </a:rPr>
              <a:t>Chat-based Support</a:t>
            </a:r>
            <a:endParaRPr lang="en-US" sz="1400" dirty="0">
              <a:latin typeface="Myriad Pro" panose="020B050303040302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152900" y="954958"/>
            <a:ext cx="4122420" cy="1526691"/>
          </a:xfrm>
          <a:prstGeom prst="roundRect">
            <a:avLst>
              <a:gd name="adj" fmla="val 10103"/>
            </a:avLst>
          </a:prstGeom>
          <a:solidFill>
            <a:srgbClr val="717C85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Myriad Pro" panose="020B0503030403020204" pitchFamily="34" charset="0"/>
              </a:rPr>
              <a:t>Improve your Service Desk’s most important Metrics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Myriad Pro" panose="020B0503030403020204" pitchFamily="34" charset="0"/>
              </a:rPr>
              <a:t>First Call Resolution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Myriad Pro" panose="020B0503030403020204" pitchFamily="34" charset="0"/>
              </a:rPr>
              <a:t>Incident Handling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Myriad Pro" panose="020B0503030403020204" pitchFamily="34" charset="0"/>
              </a:rPr>
              <a:t>Customer Satisfaction</a:t>
            </a:r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24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F95602"/>
                </a:solidFill>
                <a:ea typeface="ＭＳ Ｐゴシック" pitchFamily="34" charset="-128"/>
                <a:cs typeface="Myriad Pro"/>
              </a:rPr>
              <a:t>SERVICE LEVEL RESULTS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74319" y="271886"/>
            <a:ext cx="8216538" cy="66479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rgbClr val="FF5500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rgbClr val="F95602"/>
              </a:solidFill>
              <a:latin typeface="+mn-lt"/>
              <a:ea typeface="ＭＳ Ｐゴシック" pitchFamily="34" charset="-128"/>
              <a:cs typeface="Myriad Pro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347048" y="789472"/>
            <a:ext cx="1870022" cy="1949573"/>
            <a:chOff x="457200" y="1690542"/>
            <a:chExt cx="1870022" cy="1949573"/>
          </a:xfrm>
        </p:grpSpPr>
        <p:sp>
          <p:nvSpPr>
            <p:cNvPr id="16" name="Rounded Rectangle 15"/>
            <p:cNvSpPr/>
            <p:nvPr/>
          </p:nvSpPr>
          <p:spPr>
            <a:xfrm>
              <a:off x="457200" y="3245375"/>
              <a:ext cx="1870022" cy="394740"/>
            </a:xfrm>
            <a:prstGeom prst="roundRect">
              <a:avLst/>
            </a:prstGeom>
            <a:solidFill>
              <a:srgbClr val="FF55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2880" tIns="137160" rIns="137160" bIns="137160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en-US" sz="1200" b="1" dirty="0" smtClean="0">
                  <a:solidFill>
                    <a:schemeClr val="bg1"/>
                  </a:solidFill>
                </a:rPr>
                <a:t>SERVICE LEVELS</a:t>
              </a: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1" y="1690542"/>
              <a:ext cx="1369780" cy="1385567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1295400" y="2914650"/>
            <a:ext cx="1983828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6304" indent="-14630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Myriad Pro" panose="020B0503030403020204" pitchFamily="34" charset="0"/>
              </a:rPr>
              <a:t>Increased First </a:t>
            </a:r>
            <a:r>
              <a:rPr lang="en-US" sz="1400" dirty="0">
                <a:latin typeface="Myriad Pro" panose="020B0503030403020204" pitchFamily="34" charset="0"/>
              </a:rPr>
              <a:t>Call Resolution</a:t>
            </a:r>
          </a:p>
          <a:p>
            <a:pPr marL="146304" indent="-14630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Myriad Pro" panose="020B0503030403020204" pitchFamily="34" charset="0"/>
              </a:rPr>
              <a:t>Collaboration and Escalation</a:t>
            </a:r>
          </a:p>
          <a:p>
            <a:pPr marL="146304" indent="-14630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Myriad Pro" panose="020B0503030403020204" pitchFamily="34" charset="0"/>
              </a:rPr>
              <a:t>Easy Session Initiation</a:t>
            </a:r>
          </a:p>
          <a:p>
            <a:pPr marL="146304" indent="-14630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Myriad Pro" panose="020B0503030403020204" pitchFamily="34" charset="0"/>
              </a:rPr>
              <a:t>Chat-based Support</a:t>
            </a:r>
            <a:endParaRPr lang="en-US" sz="1400" dirty="0">
              <a:latin typeface="Myriad Pro" panose="020B0503030403020204" pitchFamily="34" charset="0"/>
            </a:endParaRPr>
          </a:p>
        </p:txBody>
      </p:sp>
      <p:pic>
        <p:nvPicPr>
          <p:cNvPr id="10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714" y="530679"/>
            <a:ext cx="2726495" cy="149455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713" y="2795731"/>
            <a:ext cx="2726495" cy="139727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3924300" y="2061260"/>
            <a:ext cx="490728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/>
              <a:t>More than one third of customers saw an increase of </a:t>
            </a:r>
            <a:r>
              <a:rPr lang="en-US" sz="1700" b="1" dirty="0" smtClean="0">
                <a:solidFill>
                  <a:srgbClr val="00B050"/>
                </a:solidFill>
              </a:rPr>
              <a:t>25% </a:t>
            </a:r>
            <a:r>
              <a:rPr lang="en-US" sz="1700" dirty="0" smtClean="0"/>
              <a:t>or more in First Call Resolution</a:t>
            </a:r>
            <a:endParaRPr lang="en-US" sz="1700" dirty="0"/>
          </a:p>
        </p:txBody>
      </p:sp>
      <p:sp>
        <p:nvSpPr>
          <p:cNvPr id="13" name="TextBox 12"/>
          <p:cNvSpPr txBox="1"/>
          <p:nvPr/>
        </p:nvSpPr>
        <p:spPr>
          <a:xfrm>
            <a:off x="3924300" y="4222700"/>
            <a:ext cx="490728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/>
              <a:t>More than 43% of respondents had an increase in customer</a:t>
            </a:r>
            <a:r>
              <a:rPr lang="en-US" sz="1700" dirty="0"/>
              <a:t> </a:t>
            </a:r>
            <a:r>
              <a:rPr lang="en-US" sz="1700" dirty="0" smtClean="0"/>
              <a:t>satisfaction of </a:t>
            </a:r>
            <a:r>
              <a:rPr lang="en-US" sz="1700" b="1" dirty="0" smtClean="0">
                <a:solidFill>
                  <a:srgbClr val="00B050"/>
                </a:solidFill>
              </a:rPr>
              <a:t>20% </a:t>
            </a:r>
            <a:r>
              <a:rPr lang="en-US" sz="1700" dirty="0" smtClean="0"/>
              <a:t>or more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51745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F95602"/>
                </a:solidFill>
                <a:ea typeface="ＭＳ Ｐゴシック" pitchFamily="34" charset="-128"/>
                <a:cs typeface="Myriad Pro"/>
              </a:rPr>
              <a:t>BOMGAR ENTERPRISE REMOTE SUPPORT FEATURES</a:t>
            </a:r>
            <a:r>
              <a:rPr lang="en-US" sz="2400" dirty="0">
                <a:solidFill>
                  <a:srgbClr val="F95602"/>
                </a:solidFill>
                <a:ea typeface="ＭＳ Ｐゴシック" pitchFamily="34" charset="-128"/>
                <a:cs typeface="Myriad Pro"/>
              </a:rPr>
              <a:t/>
            </a:r>
            <a:br>
              <a:rPr lang="en-US" sz="2400" dirty="0">
                <a:solidFill>
                  <a:srgbClr val="F95602"/>
                </a:solidFill>
                <a:ea typeface="ＭＳ Ｐゴシック" pitchFamily="34" charset="-128"/>
                <a:cs typeface="Myriad Pro"/>
              </a:rPr>
            </a:b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74319" y="271886"/>
            <a:ext cx="8216538" cy="66479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rgbClr val="FF5500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rgbClr val="F95602"/>
              </a:solidFill>
              <a:latin typeface="+mn-lt"/>
              <a:ea typeface="ＭＳ Ｐゴシック" pitchFamily="34" charset="-128"/>
              <a:cs typeface="Myriad Pro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1348720" y="1043771"/>
            <a:ext cx="1874560" cy="1680379"/>
            <a:chOff x="4616514" y="1197737"/>
            <a:chExt cx="1874560" cy="1680379"/>
          </a:xfrm>
        </p:grpSpPr>
        <p:sp>
          <p:nvSpPr>
            <p:cNvPr id="7" name="Rounded Rectangle 6"/>
            <p:cNvSpPr/>
            <p:nvPr/>
          </p:nvSpPr>
          <p:spPr>
            <a:xfrm>
              <a:off x="4672103" y="2483376"/>
              <a:ext cx="1757991" cy="394740"/>
            </a:xfrm>
            <a:prstGeom prst="roundRect">
              <a:avLst/>
            </a:prstGeom>
            <a:solidFill>
              <a:srgbClr val="FF55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2880" tIns="137160" rIns="137160" bIns="137160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en-US" sz="1200" b="1" dirty="0" smtClean="0">
                  <a:solidFill>
                    <a:schemeClr val="bg1"/>
                  </a:solidFill>
                </a:rPr>
                <a:t>INTEGRATION</a:t>
              </a: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16514" y="1197737"/>
              <a:ext cx="1874560" cy="1126015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1295400" y="2914650"/>
            <a:ext cx="1981200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6304" indent="-14630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Myriad Pro" panose="020B0503030403020204" pitchFamily="34" charset="0"/>
              </a:rPr>
              <a:t>ITSM/CRM System</a:t>
            </a:r>
          </a:p>
          <a:p>
            <a:pPr marL="146304" indent="-14630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Myriad Pro" panose="020B0503030403020204" pitchFamily="34" charset="0"/>
              </a:rPr>
              <a:t>Ticketing Systems</a:t>
            </a:r>
          </a:p>
          <a:p>
            <a:pPr marL="146304" indent="-14630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Myriad Pro" panose="020B0503030403020204" pitchFamily="34" charset="0"/>
              </a:rPr>
              <a:t>Security Providers</a:t>
            </a:r>
          </a:p>
          <a:p>
            <a:pPr marL="146304" indent="-14630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Myriad Pro" panose="020B0503030403020204" pitchFamily="34" charset="0"/>
              </a:rPr>
              <a:t>Inventory </a:t>
            </a:r>
            <a:r>
              <a:rPr lang="en-US" sz="1400" dirty="0" smtClean="0">
                <a:latin typeface="Myriad Pro" panose="020B0503030403020204" pitchFamily="34" charset="0"/>
              </a:rPr>
              <a:t>Systems</a:t>
            </a:r>
            <a:endParaRPr lang="en-US" sz="1400" dirty="0">
              <a:latin typeface="Myriad Pro" panose="020B0503030403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924300" y="845820"/>
            <a:ext cx="4572000" cy="2811780"/>
            <a:chOff x="3939540" y="845820"/>
            <a:chExt cx="4655820" cy="281178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82062" y="1043771"/>
              <a:ext cx="4370776" cy="2415878"/>
            </a:xfrm>
            <a:prstGeom prst="rect">
              <a:avLst/>
            </a:prstGeom>
          </p:spPr>
        </p:pic>
        <p:sp>
          <p:nvSpPr>
            <p:cNvPr id="5" name="Rounded Rectangle 4"/>
            <p:cNvSpPr/>
            <p:nvPr/>
          </p:nvSpPr>
          <p:spPr>
            <a:xfrm>
              <a:off x="3939540" y="845820"/>
              <a:ext cx="4655820" cy="2811780"/>
            </a:xfrm>
            <a:prstGeom prst="roundRect">
              <a:avLst>
                <a:gd name="adj" fmla="val 7724"/>
              </a:avLst>
            </a:prstGeom>
            <a:noFill/>
            <a:ln>
              <a:solidFill>
                <a:schemeClr val="tx1">
                  <a:lumMod val="5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924300" y="3744141"/>
            <a:ext cx="456655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Myriad Pro" panose="020B0503030403020204" pitchFamily="34" charset="0"/>
              </a:rPr>
              <a:t>Why Integrate?</a:t>
            </a:r>
          </a:p>
          <a:p>
            <a:r>
              <a:rPr lang="en-US" sz="1400" dirty="0" smtClean="0">
                <a:latin typeface="Myriad Pro" panose="020B0503030403020204" pitchFamily="34" charset="0"/>
              </a:rPr>
              <a:t>Launch </a:t>
            </a:r>
            <a:r>
              <a:rPr lang="en-US" sz="1400" dirty="0">
                <a:latin typeface="Myriad Pro" panose="020B0503030403020204" pitchFamily="34" charset="0"/>
              </a:rPr>
              <a:t>a remote support session directly from an incident within your ticketing system, and automatically update tickets with details from the support </a:t>
            </a:r>
            <a:r>
              <a:rPr lang="en-US" sz="1400" dirty="0" smtClean="0">
                <a:latin typeface="Myriad Pro" panose="020B0503030403020204" pitchFamily="34" charset="0"/>
              </a:rPr>
              <a:t>session</a:t>
            </a:r>
            <a:endParaRPr lang="en-US" sz="1400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84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F95602"/>
                </a:solidFill>
                <a:ea typeface="ＭＳ Ｐゴシック" pitchFamily="34" charset="-128"/>
                <a:cs typeface="Myriad Pro"/>
              </a:rPr>
              <a:t>BOMGAR ENTERPRISE REMOTE SUPPORT FEATURES</a:t>
            </a:r>
            <a:r>
              <a:rPr lang="en-US" sz="2400" dirty="0">
                <a:solidFill>
                  <a:srgbClr val="F95602"/>
                </a:solidFill>
                <a:ea typeface="ＭＳ Ｐゴシック" pitchFamily="34" charset="-128"/>
                <a:cs typeface="Myriad Pro"/>
              </a:rPr>
              <a:t/>
            </a:r>
            <a:br>
              <a:rPr lang="en-US" sz="2400" dirty="0">
                <a:solidFill>
                  <a:srgbClr val="F95602"/>
                </a:solidFill>
                <a:ea typeface="ＭＳ Ｐゴシック" pitchFamily="34" charset="-128"/>
                <a:cs typeface="Myriad Pro"/>
              </a:rPr>
            </a:b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74319" y="271886"/>
            <a:ext cx="8216538" cy="66479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rgbClr val="FF5500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rgbClr val="F95602"/>
              </a:solidFill>
              <a:latin typeface="+mn-lt"/>
              <a:ea typeface="ＭＳ Ｐゴシック" pitchFamily="34" charset="-128"/>
              <a:cs typeface="Myriad Pro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406578" y="1025992"/>
            <a:ext cx="1786202" cy="1698158"/>
            <a:chOff x="7016598" y="1941957"/>
            <a:chExt cx="1786202" cy="1698158"/>
          </a:xfrm>
        </p:grpSpPr>
        <p:sp>
          <p:nvSpPr>
            <p:cNvPr id="13" name="Rounded Rectangle 12"/>
            <p:cNvSpPr/>
            <p:nvPr/>
          </p:nvSpPr>
          <p:spPr>
            <a:xfrm>
              <a:off x="7016598" y="3245375"/>
              <a:ext cx="1786202" cy="394740"/>
            </a:xfrm>
            <a:prstGeom prst="roundRect">
              <a:avLst/>
            </a:prstGeom>
            <a:solidFill>
              <a:srgbClr val="FF55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2880" tIns="137160" rIns="137160" bIns="137160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en-US" sz="1200" b="1" dirty="0" smtClean="0">
                  <a:solidFill>
                    <a:schemeClr val="bg1"/>
                  </a:solidFill>
                </a:rPr>
                <a:t>S</a:t>
              </a:r>
              <a:r>
                <a:rPr lang="en-US" sz="1200" b="1" dirty="0">
                  <a:solidFill>
                    <a:schemeClr val="bg1"/>
                  </a:solidFill>
                </a:rPr>
                <a:t>ECURIT</a:t>
              </a:r>
              <a:r>
                <a:rPr lang="en-US" sz="1200" b="1" dirty="0" smtClean="0">
                  <a:solidFill>
                    <a:schemeClr val="bg1"/>
                  </a:solidFill>
                </a:rPr>
                <a:t>Y</a:t>
              </a: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7370065" y="1941957"/>
              <a:ext cx="1036319" cy="1124140"/>
              <a:chOff x="7370065" y="1121664"/>
              <a:chExt cx="1169560" cy="1274064"/>
            </a:xfrm>
          </p:grpSpPr>
          <p:sp>
            <p:nvSpPr>
              <p:cNvPr id="22" name="Rounded Rectangle 21"/>
              <p:cNvSpPr/>
              <p:nvPr/>
            </p:nvSpPr>
            <p:spPr>
              <a:xfrm>
                <a:off x="7370065" y="1121664"/>
                <a:ext cx="1169560" cy="1274064"/>
              </a:xfrm>
              <a:prstGeom prst="roundRect">
                <a:avLst/>
              </a:prstGeom>
              <a:solidFill>
                <a:srgbClr val="2537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64241" y="1218554"/>
                <a:ext cx="781209" cy="1080285"/>
              </a:xfrm>
              <a:prstGeom prst="rect">
                <a:avLst/>
              </a:prstGeom>
            </p:spPr>
          </p:pic>
        </p:grpSp>
      </p:grpSp>
      <p:grpSp>
        <p:nvGrpSpPr>
          <p:cNvPr id="9" name="Group 8"/>
          <p:cNvGrpSpPr/>
          <p:nvPr/>
        </p:nvGrpSpPr>
        <p:grpSpPr>
          <a:xfrm>
            <a:off x="4180468" y="966876"/>
            <a:ext cx="3917708" cy="3715365"/>
            <a:chOff x="3004901" y="883360"/>
            <a:chExt cx="3917708" cy="3715365"/>
          </a:xfrm>
        </p:grpSpPr>
        <p:sp>
          <p:nvSpPr>
            <p:cNvPr id="10" name="Rounded Rectangle 9"/>
            <p:cNvSpPr/>
            <p:nvPr/>
          </p:nvSpPr>
          <p:spPr>
            <a:xfrm>
              <a:off x="3094887" y="2007854"/>
              <a:ext cx="3827721" cy="467833"/>
            </a:xfrm>
            <a:prstGeom prst="roundRect">
              <a:avLst>
                <a:gd name="adj" fmla="val 21473"/>
              </a:avLst>
            </a:prstGeom>
            <a:solidFill>
              <a:srgbClr val="10253F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latin typeface="Myriad Pro" panose="020B0503030403020204" pitchFamily="34" charset="0"/>
                </a:rPr>
                <a:t>Single Tenant – No shared software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3094887" y="2541825"/>
              <a:ext cx="3827721" cy="1133231"/>
            </a:xfrm>
            <a:prstGeom prst="roundRect">
              <a:avLst>
                <a:gd name="adj" fmla="val 9392"/>
              </a:avLst>
            </a:prstGeom>
            <a:solidFill>
              <a:srgbClr val="FF5500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latin typeface="Myriad Pro" panose="020B0503030403020204" pitchFamily="34" charset="0"/>
                </a:rPr>
                <a:t>Your Identity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latin typeface="Myriad Pro" panose="020B0503030403020204" pitchFamily="34" charset="0"/>
                </a:rPr>
                <a:t>Your DNS Name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latin typeface="Myriad Pro" panose="020B0503030403020204" pitchFamily="34" charset="0"/>
                </a:rPr>
                <a:t>SSL Certificate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latin typeface="Myriad Pro" panose="020B0503030403020204" pitchFamily="34" charset="0"/>
                </a:rPr>
                <a:t>Customized </a:t>
              </a:r>
              <a:r>
                <a:rPr lang="en-US" sz="1600" dirty="0" smtClean="0">
                  <a:latin typeface="Myriad Pro" panose="020B0503030403020204" pitchFamily="34" charset="0"/>
                </a:rPr>
                <a:t>Graphics</a:t>
              </a:r>
              <a:endParaRPr lang="en-US" sz="1600" dirty="0">
                <a:latin typeface="Myriad Pro" panose="020B0503030403020204" pitchFamily="34" charset="0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3004901" y="1130061"/>
              <a:ext cx="2211675" cy="691267"/>
              <a:chOff x="150290" y="1525951"/>
              <a:chExt cx="4525472" cy="1414453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4"/>
              <a:srcRect t="14336" b="12369"/>
              <a:stretch/>
            </p:blipFill>
            <p:spPr>
              <a:xfrm>
                <a:off x="150290" y="2035183"/>
                <a:ext cx="4525472" cy="905221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4557" y="1525951"/>
                <a:ext cx="4264968" cy="1018464"/>
              </a:xfrm>
              <a:prstGeom prst="rect">
                <a:avLst/>
              </a:prstGeom>
            </p:spPr>
          </p:pic>
        </p:grp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0906" y="883360"/>
              <a:ext cx="1654610" cy="1016558"/>
            </a:xfrm>
            <a:prstGeom prst="rect">
              <a:avLst/>
            </a:prstGeom>
          </p:spPr>
        </p:pic>
        <p:sp>
          <p:nvSpPr>
            <p:cNvPr id="15" name="Rounded Rectangle 14"/>
            <p:cNvSpPr/>
            <p:nvPr/>
          </p:nvSpPr>
          <p:spPr>
            <a:xfrm>
              <a:off x="3094888" y="3738040"/>
              <a:ext cx="3827721" cy="860685"/>
            </a:xfrm>
            <a:prstGeom prst="roundRect">
              <a:avLst>
                <a:gd name="adj" fmla="val 8138"/>
              </a:avLst>
            </a:prstGeom>
            <a:solidFill>
              <a:srgbClr val="717C85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latin typeface="Myriad Pro" panose="020B0503030403020204" pitchFamily="34" charset="0"/>
                </a:rPr>
                <a:t>Centralized management, authentication and </a:t>
              </a:r>
              <a:r>
                <a:rPr lang="en-US" dirty="0" smtClean="0">
                  <a:latin typeface="Myriad Pro" panose="020B0503030403020204" pitchFamily="34" charset="0"/>
                </a:rPr>
                <a:t>reporting</a:t>
              </a:r>
              <a:endParaRPr lang="en-US" dirty="0">
                <a:latin typeface="Myriad Pro" panose="020B0503030403020204" pitchFamily="34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295400" y="2872515"/>
            <a:ext cx="1981200" cy="1597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6304" indent="-14630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80" dirty="0" smtClean="0">
                <a:latin typeface="Myriad Pro" panose="020B0503030403020204" pitchFamily="34" charset="0"/>
              </a:rPr>
              <a:t>The Appliance</a:t>
            </a:r>
            <a:endParaRPr lang="en-US" sz="1380" dirty="0">
              <a:latin typeface="Myriad Pro" panose="020B0503030403020204" pitchFamily="34" charset="0"/>
            </a:endParaRPr>
          </a:p>
          <a:p>
            <a:pPr marL="146304" indent="-14630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80" dirty="0" smtClean="0">
                <a:latin typeface="Myriad Pro" panose="020B0503030403020204" pitchFamily="34" charset="0"/>
              </a:rPr>
              <a:t>Centralized Management</a:t>
            </a:r>
            <a:endParaRPr lang="en-US" sz="1380" dirty="0">
              <a:latin typeface="Myriad Pro" panose="020B0503030403020204" pitchFamily="34" charset="0"/>
            </a:endParaRPr>
          </a:p>
          <a:p>
            <a:pPr marL="146304" indent="-14630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80" dirty="0" smtClean="0">
                <a:latin typeface="Myriad Pro" panose="020B0503030403020204" pitchFamily="34" charset="0"/>
              </a:rPr>
              <a:t>Centralized Reporting</a:t>
            </a:r>
          </a:p>
          <a:p>
            <a:pPr marL="146304" indent="-14630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80" dirty="0" smtClean="0">
                <a:latin typeface="Myriad Pro" panose="020B0503030403020204" pitchFamily="34" charset="0"/>
              </a:rPr>
              <a:t>Multiple Deployment Options</a:t>
            </a:r>
            <a:endParaRPr lang="en-US" sz="1380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728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2079"/>
            <a:ext cx="2122975" cy="3215964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dirty="0" smtClean="0"/>
              <a:t>DEPLOYMENT: </a:t>
            </a:r>
            <a:r>
              <a:rPr lang="en-US" dirty="0" smtClean="0">
                <a:solidFill>
                  <a:srgbClr val="5F5E44"/>
                </a:solidFill>
              </a:rPr>
              <a:t>ON-PREMISES IN THE DMZ</a:t>
            </a:r>
            <a:endParaRPr lang="en-US" dirty="0">
              <a:solidFill>
                <a:srgbClr val="5F5E44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434" y="107548"/>
            <a:ext cx="7296566" cy="488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01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9" y="302079"/>
            <a:ext cx="2213685" cy="1905518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dirty="0" smtClean="0"/>
              <a:t>DEPLOYMENT</a:t>
            </a:r>
            <a:r>
              <a:rPr lang="en-US" dirty="0" smtClean="0">
                <a:solidFill>
                  <a:srgbClr val="5F5E44"/>
                </a:solidFill>
              </a:rPr>
              <a:t>: SECURE CLOUD</a:t>
            </a:r>
            <a:endParaRPr lang="en-US" dirty="0">
              <a:solidFill>
                <a:srgbClr val="5F5E44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694" y="461210"/>
            <a:ext cx="6707881" cy="448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26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31" y="-6385"/>
            <a:ext cx="7549675" cy="50525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2078"/>
            <a:ext cx="2112896" cy="3639339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dirty="0"/>
              <a:t>DEPLOYMENT: </a:t>
            </a:r>
            <a:r>
              <a:rPr lang="en-US" dirty="0">
                <a:solidFill>
                  <a:srgbClr val="5F5E44"/>
                </a:solidFill>
              </a:rPr>
              <a:t>ON-PREMISES ON LAN/WAN</a:t>
            </a:r>
          </a:p>
        </p:txBody>
      </p:sp>
    </p:spTree>
    <p:extLst>
      <p:ext uri="{BB962C8B-B14F-4D97-AF65-F5344CB8AC3E}">
        <p14:creationId xmlns:p14="http://schemas.microsoft.com/office/powerpoint/2010/main" val="405058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68740" y="1376363"/>
            <a:ext cx="5046434" cy="1087704"/>
            <a:chOff x="1982343" y="1270766"/>
            <a:chExt cx="5187588" cy="1108064"/>
          </a:xfrm>
        </p:grpSpPr>
        <p:pic>
          <p:nvPicPr>
            <p:cNvPr id="21" name="Picture 20" descr="innovation_icons-01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87" t="12758" r="11325" b="6190"/>
            <a:stretch/>
          </p:blipFill>
          <p:spPr>
            <a:xfrm>
              <a:off x="2087218" y="1698714"/>
              <a:ext cx="685800" cy="674432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1982343" y="1270766"/>
              <a:ext cx="895550" cy="423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>
                  <a:solidFill>
                    <a:srgbClr val="253746"/>
                  </a:solidFill>
                  <a:latin typeface="Arial"/>
                </a:rPr>
                <a:t>SERVICE DESK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280329" y="1270766"/>
              <a:ext cx="1124499" cy="423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400" b="1">
                  <a:solidFill>
                    <a:srgbClr val="3D3D3D">
                      <a:lumMod val="75000"/>
                      <a:lumOff val="25000"/>
                    </a:srgbClr>
                  </a:solidFill>
                  <a:latin typeface="Arial"/>
                </a:defRPr>
              </a:lvl1pPr>
            </a:lstStyle>
            <a:p>
              <a:r>
                <a:rPr lang="en-US" sz="1050" dirty="0">
                  <a:solidFill>
                    <a:srgbClr val="253746"/>
                  </a:solidFill>
                </a:rPr>
                <a:t>CUSTOMER SUPPORT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086999" y="1270766"/>
              <a:ext cx="1082932" cy="423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400" b="1">
                  <a:solidFill>
                    <a:srgbClr val="3D3D3D">
                      <a:lumMod val="75000"/>
                      <a:lumOff val="25000"/>
                    </a:srgbClr>
                  </a:solidFill>
                  <a:latin typeface="Arial"/>
                </a:defRPr>
              </a:lvl1pPr>
            </a:lstStyle>
            <a:p>
              <a:r>
                <a:rPr lang="en-US" sz="1050" dirty="0">
                  <a:solidFill>
                    <a:srgbClr val="253746"/>
                  </a:solidFill>
                </a:rPr>
                <a:t>PRIVILEGED</a:t>
              </a:r>
            </a:p>
            <a:p>
              <a:r>
                <a:rPr lang="en-US" sz="1050" dirty="0">
                  <a:solidFill>
                    <a:srgbClr val="253746"/>
                  </a:solidFill>
                </a:rPr>
                <a:t>ACCESS</a:t>
              </a:r>
            </a:p>
          </p:txBody>
        </p:sp>
        <p:pic>
          <p:nvPicPr>
            <p:cNvPr id="25" name="Picture 24" descr="innovation_icons-02.pn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60" t="12758" r="11166" b="5734"/>
            <a:stretch/>
          </p:blipFill>
          <p:spPr>
            <a:xfrm>
              <a:off x="3486667" y="1694936"/>
              <a:ext cx="685800" cy="681989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5566" y="1693030"/>
              <a:ext cx="685800" cy="685800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65" t="12445" r="11690" b="5976"/>
            <a:stretch/>
          </p:blipFill>
          <p:spPr>
            <a:xfrm>
              <a:off x="4886116" y="1694967"/>
              <a:ext cx="685800" cy="681926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4687550" y="1270766"/>
              <a:ext cx="1082932" cy="423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400" b="1">
                  <a:solidFill>
                    <a:srgbClr val="3D3D3D">
                      <a:lumMod val="75000"/>
                      <a:lumOff val="25000"/>
                    </a:srgbClr>
                  </a:solidFill>
                  <a:latin typeface="Arial"/>
                </a:defRPr>
              </a:lvl1pPr>
            </a:lstStyle>
            <a:p>
              <a:r>
                <a:rPr lang="en-US" sz="1050" dirty="0">
                  <a:solidFill>
                    <a:srgbClr val="253746"/>
                  </a:solidFill>
                </a:rPr>
                <a:t>VENDOR ACCESS</a:t>
              </a: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BOMGAR SOLUTION PORTFOLIOS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2068740" y="2606061"/>
            <a:ext cx="5046434" cy="946499"/>
          </a:xfrm>
          <a:prstGeom prst="roundRect">
            <a:avLst>
              <a:gd name="adj" fmla="val 0"/>
            </a:avLst>
          </a:prstGeom>
          <a:solidFill>
            <a:srgbClr val="FF55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sz="1650" spc="225" dirty="0"/>
              <a:t>Secure Access Platform</a:t>
            </a:r>
          </a:p>
        </p:txBody>
      </p:sp>
      <p:pic>
        <p:nvPicPr>
          <p:cNvPr id="20" name="Picture 19" descr="Bomgar_logo_white_text.ep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084" y="2756287"/>
            <a:ext cx="2607842" cy="458708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2434784" y="3629378"/>
            <a:ext cx="4262339" cy="702101"/>
            <a:chOff x="1722377" y="3944134"/>
            <a:chExt cx="5683119" cy="936135"/>
          </a:xfrm>
        </p:grpSpPr>
        <p:sp>
          <p:nvSpPr>
            <p:cNvPr id="30" name="TextBox 29"/>
            <p:cNvSpPr txBox="1"/>
            <p:nvPr/>
          </p:nvSpPr>
          <p:spPr>
            <a:xfrm>
              <a:off x="3712617" y="4553166"/>
              <a:ext cx="1838351" cy="295668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indent="0" algn="ctr">
                <a:lnSpc>
                  <a:spcPct val="90000"/>
                </a:lnSpc>
                <a:spcBef>
                  <a:spcPts val="1000"/>
                </a:spcBef>
                <a:buClr>
                  <a:srgbClr val="FF4C00"/>
                </a:buClr>
                <a:buFont typeface="Arial" panose="020B0604020202020204" pitchFamily="34" charset="0"/>
                <a:buNone/>
                <a:defRPr sz="1050">
                  <a:solidFill>
                    <a:srgbClr val="5B5B5B"/>
                  </a:solidFill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accent3">
                      <a:lumMod val="75000"/>
                      <a:lumOff val="25000"/>
                    </a:schemeClr>
                  </a:solidFill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accent3">
                      <a:lumMod val="75000"/>
                      <a:lumOff val="25000"/>
                    </a:schemeClr>
                  </a:solidFill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accent3">
                      <a:lumMod val="75000"/>
                      <a:lumOff val="25000"/>
                    </a:schemeClr>
                  </a:solidFill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accent3">
                      <a:lumMod val="75000"/>
                      <a:lumOff val="25000"/>
                    </a:schemeClr>
                  </a:solidFill>
                </a:defRPr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r>
                <a:rPr lang="en-US" sz="788" dirty="0"/>
                <a:t>PHYSICAL APPLIANCE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722377" y="4553166"/>
              <a:ext cx="1737445" cy="295668"/>
            </a:xfrm>
            <a:prstGeom prst="rect">
              <a:avLst/>
            </a:prstGeom>
          </p:spPr>
          <p:txBody>
            <a:bodyPr/>
            <a:lstStyle>
              <a:lvl1pPr inden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>
                  <a:solidFill>
                    <a:schemeClr val="accent3">
                      <a:lumMod val="75000"/>
                      <a:lumOff val="25000"/>
                    </a:schemeClr>
                  </a:solidFill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accent3">
                      <a:lumMod val="75000"/>
                      <a:lumOff val="25000"/>
                    </a:schemeClr>
                  </a:solidFill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accent3">
                      <a:lumMod val="75000"/>
                      <a:lumOff val="25000"/>
                    </a:schemeClr>
                  </a:solidFill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accent3">
                      <a:lumMod val="75000"/>
                      <a:lumOff val="25000"/>
                    </a:schemeClr>
                  </a:solidFill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accent3">
                      <a:lumMod val="75000"/>
                      <a:lumOff val="25000"/>
                    </a:schemeClr>
                  </a:solidFill>
                </a:defRPr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algn="ctr">
                <a:buClr>
                  <a:srgbClr val="FF4C00"/>
                </a:buClr>
              </a:pPr>
              <a:r>
                <a:rPr lang="en-US" sz="788" dirty="0">
                  <a:solidFill>
                    <a:srgbClr val="5B5B5B"/>
                  </a:solidFill>
                </a:rPr>
                <a:t>VIRTUAL APPLIANCE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975202" y="4584601"/>
              <a:ext cx="1430294" cy="295668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indent="0" algn="ctr">
                <a:lnSpc>
                  <a:spcPct val="90000"/>
                </a:lnSpc>
                <a:spcBef>
                  <a:spcPts val="1000"/>
                </a:spcBef>
                <a:buClr>
                  <a:srgbClr val="FF4C00"/>
                </a:buClr>
                <a:buFont typeface="Arial" panose="020B0604020202020204" pitchFamily="34" charset="0"/>
                <a:buNone/>
                <a:defRPr sz="1050">
                  <a:solidFill>
                    <a:srgbClr val="5B5B5B"/>
                  </a:solidFill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accent3">
                      <a:lumMod val="75000"/>
                      <a:lumOff val="25000"/>
                    </a:schemeClr>
                  </a:solidFill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accent3">
                      <a:lumMod val="75000"/>
                      <a:lumOff val="25000"/>
                    </a:schemeClr>
                  </a:solidFill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accent3">
                      <a:lumMod val="75000"/>
                      <a:lumOff val="25000"/>
                    </a:schemeClr>
                  </a:solidFill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accent3">
                      <a:lumMod val="75000"/>
                      <a:lumOff val="25000"/>
                    </a:schemeClr>
                  </a:solidFill>
                </a:defRPr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r>
                <a:rPr lang="en-US" sz="788" dirty="0"/>
                <a:t>SECURE CLOUD</a:t>
              </a:r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8"/>
            <a:srcRect t="14336" b="12369"/>
            <a:stretch/>
          </p:blipFill>
          <p:spPr>
            <a:xfrm>
              <a:off x="1742256" y="4132207"/>
              <a:ext cx="1697688" cy="350555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5566" y="4092936"/>
              <a:ext cx="1632455" cy="389826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7805" y="3944134"/>
              <a:ext cx="1114688" cy="684841"/>
            </a:xfrm>
            <a:prstGeom prst="rect">
              <a:avLst/>
            </a:prstGeom>
          </p:spPr>
        </p:pic>
      </p:grpSp>
      <p:sp>
        <p:nvSpPr>
          <p:cNvPr id="36" name="Rounded Rectangle 35"/>
          <p:cNvSpPr/>
          <p:nvPr/>
        </p:nvSpPr>
        <p:spPr>
          <a:xfrm>
            <a:off x="2068742" y="1165520"/>
            <a:ext cx="2491708" cy="1387737"/>
          </a:xfrm>
          <a:prstGeom prst="roundRect">
            <a:avLst/>
          </a:prstGeom>
          <a:solidFill>
            <a:srgbClr val="253746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50" dirty="0"/>
              <a:t>BOMGAR </a:t>
            </a:r>
          </a:p>
          <a:p>
            <a:pPr algn="ctr"/>
            <a:r>
              <a:rPr lang="en-US" sz="1350" dirty="0"/>
              <a:t>Remote Support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4634346" y="1165520"/>
            <a:ext cx="2480828" cy="1402295"/>
          </a:xfrm>
          <a:prstGeom prst="roundRect">
            <a:avLst/>
          </a:prstGeom>
          <a:solidFill>
            <a:srgbClr val="253746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50" dirty="0"/>
              <a:t>BOMGAR </a:t>
            </a:r>
          </a:p>
          <a:p>
            <a:pPr algn="ctr"/>
            <a:r>
              <a:rPr lang="en-US" sz="1350" dirty="0"/>
              <a:t>Privileged Access Management</a:t>
            </a:r>
          </a:p>
        </p:txBody>
      </p:sp>
    </p:spTree>
    <p:extLst>
      <p:ext uri="{BB962C8B-B14F-4D97-AF65-F5344CB8AC3E}">
        <p14:creationId xmlns:p14="http://schemas.microsoft.com/office/powerpoint/2010/main" val="480659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50506"/>
            <a:ext cx="4816549" cy="3619500"/>
          </a:xfrm>
        </p:spPr>
        <p:txBody>
          <a:bodyPr/>
          <a:lstStyle/>
          <a:p>
            <a:pPr>
              <a:buClr>
                <a:srgbClr val="FF5500"/>
              </a:buClr>
            </a:pPr>
            <a:r>
              <a:rPr lang="en-US" dirty="0" smtClean="0"/>
              <a:t>Founded in 2003</a:t>
            </a:r>
          </a:p>
          <a:p>
            <a:pPr>
              <a:buClr>
                <a:srgbClr val="FF5500"/>
              </a:buClr>
            </a:pPr>
            <a:r>
              <a:rPr lang="en-US" dirty="0" smtClean="0"/>
              <a:t>280+ Employees</a:t>
            </a:r>
          </a:p>
          <a:p>
            <a:pPr>
              <a:buClr>
                <a:srgbClr val="FF5500"/>
              </a:buClr>
            </a:pPr>
            <a:r>
              <a:rPr lang="en-US" dirty="0" smtClean="0"/>
              <a:t>10,000+ customers in 65+ countries</a:t>
            </a:r>
          </a:p>
          <a:p>
            <a:pPr>
              <a:buClr>
                <a:srgbClr val="FF5500"/>
              </a:buClr>
            </a:pPr>
            <a:r>
              <a:rPr lang="en-US" dirty="0" smtClean="0"/>
              <a:t>Global </a:t>
            </a:r>
            <a:r>
              <a:rPr lang="en-US" dirty="0"/>
              <a:t>offices in US, EMEA &amp; APAC</a:t>
            </a:r>
          </a:p>
          <a:p>
            <a:pPr>
              <a:buClr>
                <a:srgbClr val="FF5500"/>
              </a:buClr>
            </a:pPr>
            <a:r>
              <a:rPr lang="en-US" dirty="0" smtClean="0"/>
              <a:t>Recognized in the Inc. 500/5000 as “America’s Fastest </a:t>
            </a:r>
            <a:r>
              <a:rPr lang="en-US" dirty="0"/>
              <a:t>G</a:t>
            </a:r>
            <a:r>
              <a:rPr lang="en-US" dirty="0" smtClean="0"/>
              <a:t>rowing </a:t>
            </a:r>
            <a:r>
              <a:rPr lang="en-US" dirty="0"/>
              <a:t>P</a:t>
            </a:r>
            <a:r>
              <a:rPr lang="en-US" dirty="0" smtClean="0"/>
              <a:t>rivate Companies” for </a:t>
            </a:r>
            <a:r>
              <a:rPr lang="en-US" dirty="0"/>
              <a:t>6 years </a:t>
            </a:r>
            <a:r>
              <a:rPr lang="en-US" dirty="0" smtClean="0"/>
              <a:t>running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BOMGAR</a:t>
            </a:r>
            <a:endParaRPr lang="en-US" dirty="0"/>
          </a:p>
        </p:txBody>
      </p:sp>
      <p:pic>
        <p:nvPicPr>
          <p:cNvPr id="4" name="Picture 2" descr="http://cdn2.hubspot.net/hub/278305/file-1486828843-jpg/images/inc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246" y="2970698"/>
            <a:ext cx="1858000" cy="81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441" y="1014465"/>
            <a:ext cx="2194508" cy="125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95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bomgar-bomgar12.netdna-ssl.com/assets/img/pam-overview-banne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3" t="-260" r="9477" b="-1"/>
          <a:stretch/>
        </p:blipFill>
        <p:spPr bwMode="auto">
          <a:xfrm>
            <a:off x="0" y="-16827"/>
            <a:ext cx="9144001" cy="5158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bhood\AppData\Local\Temp\SNAGHTML21372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0576"/>
            <a:ext cx="5310505" cy="164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564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1800" b="1" dirty="0"/>
              <a:t>PRIVILEGED ACCESS MANAGEMENT (PAM)</a:t>
            </a:r>
            <a:br>
              <a:rPr lang="en-US" sz="1800" b="1" dirty="0"/>
            </a:br>
            <a:r>
              <a:rPr lang="en-US" sz="1050" b="1" dirty="0"/>
              <a:t/>
            </a:r>
            <a:br>
              <a:rPr lang="en-US" sz="1050" b="1" dirty="0"/>
            </a:br>
            <a:r>
              <a:rPr lang="en-US" sz="1050" i="1" dirty="0">
                <a:solidFill>
                  <a:srgbClr val="5F5E44"/>
                </a:solidFill>
              </a:rPr>
              <a:t>(Gartner definition)</a:t>
            </a:r>
          </a:p>
        </p:txBody>
      </p:sp>
      <p:graphicFrame>
        <p:nvGraphicFramePr>
          <p:cNvPr id="4" name="Diagram 3"/>
          <p:cNvGraphicFramePr>
            <a:graphicFrameLocks noChangeAspect="1"/>
          </p:cNvGraphicFramePr>
          <p:nvPr>
            <p:extLst/>
          </p:nvPr>
        </p:nvGraphicFramePr>
        <p:xfrm>
          <a:off x="2524945" y="2236506"/>
          <a:ext cx="4086214" cy="27241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1143001" y="1013209"/>
            <a:ext cx="6857999" cy="1223297"/>
          </a:xfrm>
          <a:prstGeom prst="rect">
            <a:avLst/>
          </a:prstGeom>
        </p:spPr>
        <p:txBody>
          <a:bodyPr wrap="square" lIns="68466" tIns="34233" rIns="68466" bIns="34233">
            <a:spAutoFit/>
          </a:bodyPr>
          <a:lstStyle/>
          <a:p>
            <a:pPr marL="169913" algn="ctr" defTabSz="684501">
              <a:spcBef>
                <a:spcPts val="450"/>
              </a:spcBef>
              <a:buClr>
                <a:srgbClr val="FF5500"/>
              </a:buClr>
            </a:pPr>
            <a:r>
              <a:rPr lang="en-US" sz="1500" dirty="0">
                <a:solidFill>
                  <a:srgbClr val="3F3F3F"/>
                </a:solidFill>
                <a:latin typeface="Arial"/>
              </a:rPr>
              <a:t>Privileged Access Management technologies help organizations </a:t>
            </a:r>
            <a:r>
              <a:rPr lang="en-US" sz="1500" b="1" dirty="0">
                <a:solidFill>
                  <a:srgbClr val="FF4C00"/>
                </a:solidFill>
                <a:latin typeface="Arial"/>
              </a:rPr>
              <a:t>shrink the attack surface</a:t>
            </a:r>
            <a:r>
              <a:rPr lang="en-US" sz="1500" dirty="0">
                <a:solidFill>
                  <a:srgbClr val="3F3F3F"/>
                </a:solidFill>
                <a:latin typeface="Arial"/>
              </a:rPr>
              <a:t> on critical assets and meet compliance requirements by securing, managing, and monitoring access to sensitive systems.</a:t>
            </a:r>
          </a:p>
          <a:p>
            <a:pPr marL="169913" algn="ctr" defTabSz="684501">
              <a:buClr>
                <a:srgbClr val="FF5500"/>
              </a:buClr>
            </a:pPr>
            <a:endParaRPr lang="en-US" sz="1500" dirty="0">
              <a:solidFill>
                <a:srgbClr val="3F3F3F"/>
              </a:solidFill>
              <a:latin typeface="Arial"/>
            </a:endParaRPr>
          </a:p>
          <a:p>
            <a:pPr marL="169913" algn="ctr" defTabSz="684501">
              <a:buClr>
                <a:srgbClr val="FF5500"/>
              </a:buClr>
            </a:pPr>
            <a:r>
              <a:rPr lang="en-US" sz="1500" b="1" i="1" dirty="0">
                <a:solidFill>
                  <a:srgbClr val="E04E39"/>
                </a:solidFill>
                <a:latin typeface="Arial"/>
              </a:rPr>
              <a:t>Subset of the Identity </a:t>
            </a:r>
            <a:r>
              <a:rPr lang="en-US" sz="1500" b="1" i="1" dirty="0">
                <a:solidFill>
                  <a:srgbClr val="E04E39"/>
                </a:solidFill>
              </a:rPr>
              <a:t>&amp; Access Management </a:t>
            </a:r>
            <a:r>
              <a:rPr lang="en-US" sz="1500" b="1" i="1" dirty="0">
                <a:solidFill>
                  <a:srgbClr val="E04E39"/>
                </a:solidFill>
                <a:latin typeface="Arial"/>
              </a:rPr>
              <a:t>(IAM) Space</a:t>
            </a:r>
            <a:endParaRPr lang="en-US" sz="1500" b="1" i="1" dirty="0">
              <a:solidFill>
                <a:srgbClr val="E04E39"/>
              </a:solidFill>
              <a:latin typeface="Droid Sans"/>
            </a:endParaRPr>
          </a:p>
        </p:txBody>
      </p:sp>
    </p:spTree>
    <p:extLst>
      <p:ext uri="{BB962C8B-B14F-4D97-AF65-F5344CB8AC3E}">
        <p14:creationId xmlns:p14="http://schemas.microsoft.com/office/powerpoint/2010/main" val="64382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16" r="2325"/>
          <a:stretch/>
        </p:blipFill>
        <p:spPr>
          <a:xfrm flipH="1">
            <a:off x="2485485" y="759279"/>
            <a:ext cx="4173030" cy="1724399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WHY is there interest in PAM technology?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43570" y="2580318"/>
            <a:ext cx="6234864" cy="2002211"/>
          </a:xfrm>
          <a:prstGeom prst="rect">
            <a:avLst/>
          </a:prstGeom>
        </p:spPr>
        <p:txBody>
          <a:bodyPr/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>
                <a:solidFill>
                  <a:schemeClr val="accent3">
                    <a:lumMod val="75000"/>
                    <a:lumOff val="25000"/>
                  </a:schemeClr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accent3">
                    <a:lumMod val="75000"/>
                    <a:lumOff val="25000"/>
                  </a:schemeClr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accent3">
                    <a:lumMod val="75000"/>
                    <a:lumOff val="25000"/>
                  </a:schemeClr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accent3">
                    <a:lumMod val="75000"/>
                    <a:lumOff val="25000"/>
                  </a:schemeClr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accent3">
                    <a:lumMod val="75000"/>
                    <a:lumOff val="25000"/>
                  </a:schemeClr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129779" indent="-129779">
              <a:buClr>
                <a:srgbClr val="FF4C00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5B5B5B"/>
                </a:solidFill>
              </a:rPr>
              <a:t>Risk associated with both, insiders (employees, contractors, 3</a:t>
            </a:r>
            <a:r>
              <a:rPr lang="en-US" sz="1500" baseline="30000" dirty="0">
                <a:solidFill>
                  <a:srgbClr val="5B5B5B"/>
                </a:solidFill>
              </a:rPr>
              <a:t>rd</a:t>
            </a:r>
            <a:r>
              <a:rPr lang="en-US" sz="1500" dirty="0">
                <a:solidFill>
                  <a:srgbClr val="5B5B5B"/>
                </a:solidFill>
              </a:rPr>
              <a:t> party partners)/ outsiders (ex-employees, ex-contractors, HACKERS)</a:t>
            </a:r>
          </a:p>
          <a:p>
            <a:pPr marL="129779" indent="-129779">
              <a:buClr>
                <a:srgbClr val="FF4C00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5B5B5B"/>
                </a:solidFill>
              </a:rPr>
              <a:t>Regulation and failed audits, as auditors are paying more attention to Privileged “Accounts” and trail of evidence of Privileged “Access”</a:t>
            </a:r>
          </a:p>
          <a:p>
            <a:pPr marL="129779" indent="-129779">
              <a:buClr>
                <a:srgbClr val="FF4C00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5B5B5B"/>
                </a:solidFill>
              </a:rPr>
              <a:t>The existence and proliferation of malware that specifically targets privileged user accounts</a:t>
            </a:r>
          </a:p>
          <a:p>
            <a:pPr marL="129779" indent="-129779">
              <a:buClr>
                <a:srgbClr val="FF4C00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5B5B5B"/>
                </a:solidFill>
              </a:rPr>
              <a:t>Vulnerability in legacy protocols (VPN, RDP, SSH, Telnet, VNC, </a:t>
            </a:r>
            <a:r>
              <a:rPr lang="en-US" sz="1500" dirty="0" err="1">
                <a:solidFill>
                  <a:srgbClr val="5B5B5B"/>
                </a:solidFill>
              </a:rPr>
              <a:t>etc</a:t>
            </a:r>
            <a:r>
              <a:rPr lang="en-US" sz="1500" dirty="0">
                <a:solidFill>
                  <a:srgbClr val="5B5B5B"/>
                </a:solidFill>
              </a:rPr>
              <a:t>)</a:t>
            </a:r>
          </a:p>
          <a:p>
            <a:pPr marL="129779" indent="-129779">
              <a:buClr>
                <a:srgbClr val="FF4C00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5B5B5B"/>
                </a:solidFill>
              </a:rPr>
              <a:t>Balance of productivity and security</a:t>
            </a:r>
          </a:p>
          <a:p>
            <a:pPr marL="214313" indent="-214313">
              <a:buClr>
                <a:srgbClr val="FF4C00"/>
              </a:buClr>
              <a:buFont typeface="Arial" panose="020B0604020202020204" pitchFamily="34" charset="0"/>
              <a:buChar char="•"/>
            </a:pPr>
            <a:endParaRPr lang="en-US" sz="1350" dirty="0">
              <a:solidFill>
                <a:srgbClr val="5B5B5B"/>
              </a:solidFill>
            </a:endParaRPr>
          </a:p>
          <a:p>
            <a:pPr marL="214313" indent="-214313">
              <a:buClr>
                <a:srgbClr val="FF4C00"/>
              </a:buClr>
              <a:buFont typeface="Arial" panose="020B0604020202020204" pitchFamily="34" charset="0"/>
              <a:buChar char="•"/>
            </a:pPr>
            <a:endParaRPr lang="en-US" sz="1350" dirty="0">
              <a:solidFill>
                <a:srgbClr val="5B5B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79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5145" y="2626734"/>
            <a:ext cx="764491" cy="7386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6072" y="707849"/>
            <a:ext cx="749750" cy="7097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7104" y="750147"/>
            <a:ext cx="749015" cy="68264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BOMGAR CAPABILITIES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43250" y="1376808"/>
            <a:ext cx="278353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1200" b="1" dirty="0" smtClean="0">
                <a:solidFill>
                  <a:srgbClr val="5F5E62"/>
                </a:solidFill>
                <a:latin typeface="Arial"/>
              </a:rPr>
              <a:t>SECURE REMOTE ACCESS</a:t>
            </a:r>
          </a:p>
          <a:p>
            <a:pPr algn="ctr" defTabSz="914400"/>
            <a:endParaRPr lang="en-US" sz="800" b="1" dirty="0" smtClean="0">
              <a:solidFill>
                <a:srgbClr val="3D3D3D">
                  <a:lumMod val="75000"/>
                  <a:lumOff val="25000"/>
                </a:srgbClr>
              </a:solidFill>
              <a:latin typeface="Arial"/>
            </a:endParaRPr>
          </a:p>
          <a:p>
            <a:pPr algn="ctr"/>
            <a:r>
              <a:rPr lang="en-US" sz="1000" dirty="0">
                <a:solidFill>
                  <a:srgbClr val="3D3D3D">
                    <a:lumMod val="75000"/>
                    <a:lumOff val="25000"/>
                  </a:srgbClr>
                </a:solidFill>
              </a:rPr>
              <a:t>Extend remote </a:t>
            </a:r>
            <a:r>
              <a:rPr lang="en-US" sz="1000" dirty="0" smtClean="0">
                <a:solidFill>
                  <a:srgbClr val="3D3D3D">
                    <a:lumMod val="75000"/>
                    <a:lumOff val="25000"/>
                  </a:srgbClr>
                </a:solidFill>
              </a:rPr>
              <a:t>connection protocols</a:t>
            </a:r>
            <a:r>
              <a:rPr lang="en-US" sz="1000" dirty="0">
                <a:solidFill>
                  <a:srgbClr val="3D3D3D">
                    <a:lumMod val="75000"/>
                    <a:lumOff val="25000"/>
                  </a:srgbClr>
                </a:solidFill>
              </a:rPr>
              <a:t>, such as RDP, </a:t>
            </a:r>
            <a:r>
              <a:rPr lang="en-US" sz="1000" dirty="0" smtClean="0">
                <a:solidFill>
                  <a:srgbClr val="3D3D3D">
                    <a:lumMod val="75000"/>
                    <a:lumOff val="25000"/>
                  </a:srgbClr>
                </a:solidFill>
              </a:rPr>
              <a:t>command shell</a:t>
            </a:r>
            <a:r>
              <a:rPr lang="en-US" sz="1000" dirty="0">
                <a:solidFill>
                  <a:srgbClr val="3D3D3D">
                    <a:lumMod val="75000"/>
                    <a:lumOff val="25000"/>
                  </a:srgbClr>
                </a:solidFill>
              </a:rPr>
              <a:t>, SSH, and Telnet, beyond </a:t>
            </a:r>
            <a:r>
              <a:rPr lang="en-US" sz="1000" dirty="0" smtClean="0">
                <a:solidFill>
                  <a:srgbClr val="3D3D3D">
                    <a:lumMod val="75000"/>
                    <a:lumOff val="25000"/>
                  </a:srgbClr>
                </a:solidFill>
              </a:rPr>
              <a:t>the LAN </a:t>
            </a:r>
            <a:r>
              <a:rPr lang="en-US" sz="1000" dirty="0">
                <a:solidFill>
                  <a:srgbClr val="3D3D3D">
                    <a:lumMod val="75000"/>
                    <a:lumOff val="25000"/>
                  </a:srgbClr>
                </a:solidFill>
              </a:rPr>
              <a:t>without </a:t>
            </a:r>
            <a:r>
              <a:rPr lang="en-US" sz="1000" dirty="0" smtClean="0">
                <a:solidFill>
                  <a:srgbClr val="3D3D3D">
                    <a:lumMod val="75000"/>
                    <a:lumOff val="25000"/>
                  </a:srgbClr>
                </a:solidFill>
              </a:rPr>
              <a:t>compromising security. Connections </a:t>
            </a:r>
            <a:r>
              <a:rPr lang="en-US" sz="1000" dirty="0">
                <a:solidFill>
                  <a:srgbClr val="3D3D3D">
                    <a:lumMod val="75000"/>
                    <a:lumOff val="25000"/>
                  </a:srgbClr>
                </a:solidFill>
              </a:rPr>
              <a:t>are </a:t>
            </a:r>
            <a:r>
              <a:rPr lang="en-US" sz="1000" dirty="0" smtClean="0">
                <a:solidFill>
                  <a:srgbClr val="3D3D3D">
                    <a:lumMod val="75000"/>
                    <a:lumOff val="25000"/>
                  </a:srgbClr>
                </a:solidFill>
              </a:rPr>
              <a:t>secured by </a:t>
            </a:r>
            <a:r>
              <a:rPr lang="en-US" sz="1000" dirty="0">
                <a:solidFill>
                  <a:srgbClr val="3D3D3D">
                    <a:lumMod val="75000"/>
                    <a:lumOff val="25000"/>
                  </a:srgbClr>
                </a:solidFill>
              </a:rPr>
              <a:t>the highest level of encryption.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18895" y="1370786"/>
            <a:ext cx="257832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1200" b="1" dirty="0" smtClean="0">
                <a:solidFill>
                  <a:srgbClr val="5F5E62"/>
                </a:solidFill>
                <a:latin typeface="Arial"/>
              </a:rPr>
              <a:t>MONITOR &amp; AUDIT</a:t>
            </a:r>
          </a:p>
          <a:p>
            <a:pPr algn="ctr"/>
            <a:endParaRPr lang="en-US" sz="800" b="1" dirty="0">
              <a:solidFill>
                <a:srgbClr val="3D3D3D">
                  <a:lumMod val="75000"/>
                  <a:lumOff val="25000"/>
                </a:srgbClr>
              </a:solidFill>
            </a:endParaRPr>
          </a:p>
          <a:p>
            <a:pPr algn="ctr"/>
            <a:r>
              <a:rPr lang="en-US" sz="1000" dirty="0">
                <a:solidFill>
                  <a:srgbClr val="3D3D3D">
                    <a:lumMod val="75000"/>
                    <a:lumOff val="25000"/>
                  </a:srgbClr>
                </a:solidFill>
              </a:rPr>
              <a:t>Monitor sessions in </a:t>
            </a:r>
            <a:r>
              <a:rPr lang="en-US" sz="1000" dirty="0" smtClean="0">
                <a:solidFill>
                  <a:srgbClr val="3D3D3D">
                    <a:lumMod val="75000"/>
                    <a:lumOff val="25000"/>
                  </a:srgbClr>
                </a:solidFill>
              </a:rPr>
              <a:t>real-time. Review </a:t>
            </a:r>
            <a:r>
              <a:rPr lang="en-US" sz="1000" dirty="0">
                <a:solidFill>
                  <a:srgbClr val="3D3D3D">
                    <a:lumMod val="75000"/>
                    <a:lumOff val="25000"/>
                  </a:srgbClr>
                </a:solidFill>
              </a:rPr>
              <a:t>tamper-proof audit </a:t>
            </a:r>
            <a:r>
              <a:rPr lang="en-US" sz="1000" dirty="0" smtClean="0">
                <a:solidFill>
                  <a:srgbClr val="3D3D3D">
                    <a:lumMod val="75000"/>
                    <a:lumOff val="25000"/>
                  </a:srgbClr>
                </a:solidFill>
              </a:rPr>
              <a:t>trails, including </a:t>
            </a:r>
            <a:r>
              <a:rPr lang="en-US" sz="1000" dirty="0">
                <a:solidFill>
                  <a:srgbClr val="3D3D3D">
                    <a:lumMod val="75000"/>
                    <a:lumOff val="25000"/>
                  </a:srgbClr>
                </a:solidFill>
              </a:rPr>
              <a:t>searchable </a:t>
            </a:r>
            <a:r>
              <a:rPr lang="en-US" sz="1000" dirty="0" smtClean="0">
                <a:solidFill>
                  <a:srgbClr val="3D3D3D">
                    <a:lumMod val="75000"/>
                    <a:lumOff val="25000"/>
                  </a:srgbClr>
                </a:solidFill>
              </a:rPr>
              <a:t>video recordings</a:t>
            </a:r>
            <a:r>
              <a:rPr lang="en-US" sz="1000" dirty="0">
                <a:solidFill>
                  <a:srgbClr val="3D3D3D">
                    <a:lumMod val="75000"/>
                    <a:lumOff val="25000"/>
                  </a:srgbClr>
                </a:solidFill>
              </a:rPr>
              <a:t>, and detailed logs </a:t>
            </a:r>
            <a:r>
              <a:rPr lang="en-US" sz="1000" dirty="0" smtClean="0">
                <a:solidFill>
                  <a:srgbClr val="3D3D3D">
                    <a:lumMod val="75000"/>
                    <a:lumOff val="25000"/>
                  </a:srgbClr>
                </a:solidFill>
              </a:rPr>
              <a:t>of screen </a:t>
            </a:r>
            <a:r>
              <a:rPr lang="en-US" sz="1000" dirty="0">
                <a:solidFill>
                  <a:srgbClr val="3D3D3D">
                    <a:lumMod val="75000"/>
                    <a:lumOff val="25000"/>
                  </a:srgbClr>
                </a:solidFill>
              </a:rPr>
              <a:t>sharing, file transfer, </a:t>
            </a:r>
            <a:r>
              <a:rPr lang="en-US" sz="1000" dirty="0" smtClean="0">
                <a:solidFill>
                  <a:srgbClr val="3D3D3D">
                    <a:lumMod val="75000"/>
                    <a:lumOff val="25000"/>
                  </a:srgbClr>
                </a:solidFill>
              </a:rPr>
              <a:t>and shell activity.</a:t>
            </a:r>
            <a:endParaRPr lang="en-US" sz="1200" dirty="0">
              <a:solidFill>
                <a:srgbClr val="3D3D3D">
                  <a:lumMod val="75000"/>
                  <a:lumOff val="25000"/>
                </a:srgb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54327" y="1354685"/>
            <a:ext cx="27462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1200" b="1" dirty="0" smtClean="0">
                <a:solidFill>
                  <a:srgbClr val="5F5E62"/>
                </a:solidFill>
                <a:latin typeface="Arial"/>
              </a:rPr>
              <a:t>GRANULAR ACCESS CONTROL</a:t>
            </a:r>
          </a:p>
          <a:p>
            <a:pPr algn="ctr" defTabSz="914400"/>
            <a:endParaRPr lang="en-US" sz="800" dirty="0" smtClean="0">
              <a:solidFill>
                <a:srgbClr val="3D3D3D">
                  <a:lumMod val="75000"/>
                  <a:lumOff val="25000"/>
                </a:srgbClr>
              </a:solidFill>
              <a:latin typeface="Arial"/>
            </a:endParaRPr>
          </a:p>
          <a:p>
            <a:pPr algn="ctr"/>
            <a:r>
              <a:rPr lang="en-US" sz="1000" dirty="0">
                <a:solidFill>
                  <a:srgbClr val="3D3D3D">
                    <a:lumMod val="75000"/>
                    <a:lumOff val="25000"/>
                  </a:srgbClr>
                </a:solidFill>
              </a:rPr>
              <a:t>Require access notification </a:t>
            </a:r>
            <a:r>
              <a:rPr lang="en-US" sz="1000" dirty="0" smtClean="0">
                <a:solidFill>
                  <a:srgbClr val="3D3D3D">
                    <a:lumMod val="75000"/>
                    <a:lumOff val="25000"/>
                  </a:srgbClr>
                </a:solidFill>
              </a:rPr>
              <a:t>and authorization</a:t>
            </a:r>
            <a:r>
              <a:rPr lang="en-US" sz="1000" dirty="0">
                <a:solidFill>
                  <a:srgbClr val="3D3D3D">
                    <a:lumMod val="75000"/>
                    <a:lumOff val="25000"/>
                  </a:srgbClr>
                </a:solidFill>
              </a:rPr>
              <a:t>. Define </a:t>
            </a:r>
            <a:r>
              <a:rPr lang="en-US" sz="1000" dirty="0" smtClean="0">
                <a:solidFill>
                  <a:srgbClr val="3D3D3D">
                    <a:lumMod val="75000"/>
                    <a:lumOff val="25000"/>
                  </a:srgbClr>
                </a:solidFill>
              </a:rPr>
              <a:t>what endpoints </a:t>
            </a:r>
            <a:r>
              <a:rPr lang="en-US" sz="1000" dirty="0">
                <a:solidFill>
                  <a:srgbClr val="3D3D3D">
                    <a:lumMod val="75000"/>
                    <a:lumOff val="25000"/>
                  </a:srgbClr>
                </a:solidFill>
              </a:rPr>
              <a:t>users can </a:t>
            </a:r>
            <a:r>
              <a:rPr lang="en-US" sz="1000" dirty="0" smtClean="0">
                <a:solidFill>
                  <a:srgbClr val="3D3D3D">
                    <a:lumMod val="75000"/>
                    <a:lumOff val="25000"/>
                  </a:srgbClr>
                </a:solidFill>
              </a:rPr>
              <a:t>access, schedule </a:t>
            </a:r>
            <a:r>
              <a:rPr lang="en-US" sz="1000" dirty="0">
                <a:solidFill>
                  <a:srgbClr val="3D3D3D">
                    <a:lumMod val="75000"/>
                    <a:lumOff val="25000"/>
                  </a:srgbClr>
                </a:solidFill>
              </a:rPr>
              <a:t>when they can </a:t>
            </a:r>
            <a:r>
              <a:rPr lang="en-US" sz="1000" dirty="0" smtClean="0">
                <a:solidFill>
                  <a:srgbClr val="3D3D3D">
                    <a:lumMod val="75000"/>
                    <a:lumOff val="25000"/>
                  </a:srgbClr>
                </a:solidFill>
              </a:rPr>
              <a:t>access them</a:t>
            </a:r>
            <a:r>
              <a:rPr lang="en-US" sz="1000" dirty="0">
                <a:solidFill>
                  <a:srgbClr val="3D3D3D">
                    <a:lumMod val="75000"/>
                    <a:lumOff val="25000"/>
                  </a:srgbClr>
                </a:solidFill>
              </a:rPr>
              <a:t>, and whitelist applications.</a:t>
            </a:r>
            <a:endParaRPr lang="en-US" sz="1000" dirty="0">
              <a:solidFill>
                <a:srgbClr val="3D3D3D">
                  <a:lumMod val="75000"/>
                  <a:lumOff val="25000"/>
                </a:srgbClr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18895" y="3292347"/>
            <a:ext cx="257832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1200" b="1" dirty="0" smtClean="0">
                <a:solidFill>
                  <a:srgbClr val="5F5E62"/>
                </a:solidFill>
                <a:latin typeface="Arial"/>
              </a:rPr>
              <a:t>COLLABORATION WITHIN SESSIONS</a:t>
            </a:r>
          </a:p>
          <a:p>
            <a:pPr algn="ctr" defTabSz="914400"/>
            <a:endParaRPr lang="en-US" sz="800" b="1" dirty="0" smtClean="0">
              <a:solidFill>
                <a:srgbClr val="3D3D3D">
                  <a:lumMod val="75000"/>
                  <a:lumOff val="25000"/>
                </a:srgbClr>
              </a:solidFill>
              <a:latin typeface="Arial"/>
            </a:endParaRPr>
          </a:p>
          <a:p>
            <a:pPr algn="ctr"/>
            <a:r>
              <a:rPr lang="en-US" sz="1000" dirty="0">
                <a:solidFill>
                  <a:srgbClr val="3D3D3D">
                    <a:lumMod val="75000"/>
                    <a:lumOff val="25000"/>
                  </a:srgbClr>
                </a:solidFill>
              </a:rPr>
              <a:t>Ensure critical systems stay </a:t>
            </a:r>
            <a:r>
              <a:rPr lang="en-US" sz="1000" dirty="0" smtClean="0">
                <a:solidFill>
                  <a:srgbClr val="3D3D3D">
                    <a:lumMod val="75000"/>
                    <a:lumOff val="25000"/>
                  </a:srgbClr>
                </a:solidFill>
              </a:rPr>
              <a:t>up and running</a:t>
            </a:r>
            <a:r>
              <a:rPr lang="en-US" sz="1000" dirty="0">
                <a:solidFill>
                  <a:srgbClr val="3D3D3D">
                    <a:lumMod val="75000"/>
                    <a:lumOff val="25000"/>
                  </a:srgbClr>
                </a:solidFill>
              </a:rPr>
              <a:t>. Allow users to </a:t>
            </a:r>
            <a:r>
              <a:rPr lang="en-US" sz="1000" dirty="0" smtClean="0">
                <a:solidFill>
                  <a:srgbClr val="3D3D3D">
                    <a:lumMod val="75000"/>
                    <a:lumOff val="25000"/>
                  </a:srgbClr>
                </a:solidFill>
              </a:rPr>
              <a:t>pull both </a:t>
            </a:r>
            <a:r>
              <a:rPr lang="en-US" sz="1000" dirty="0">
                <a:solidFill>
                  <a:srgbClr val="3D3D3D">
                    <a:lumMod val="75000"/>
                    <a:lumOff val="25000"/>
                  </a:srgbClr>
                </a:solidFill>
              </a:rPr>
              <a:t>internal and external </a:t>
            </a:r>
            <a:r>
              <a:rPr lang="en-US" sz="1000" dirty="0" smtClean="0">
                <a:solidFill>
                  <a:srgbClr val="3D3D3D">
                    <a:lumMod val="75000"/>
                    <a:lumOff val="25000"/>
                  </a:srgbClr>
                </a:solidFill>
              </a:rPr>
              <a:t>skilled resources </a:t>
            </a:r>
            <a:r>
              <a:rPr lang="en-US" sz="1000" dirty="0">
                <a:solidFill>
                  <a:srgbClr val="3D3D3D">
                    <a:lumMod val="75000"/>
                    <a:lumOff val="25000"/>
                  </a:srgbClr>
                </a:solidFill>
              </a:rPr>
              <a:t>into sessions to </a:t>
            </a:r>
            <a:r>
              <a:rPr lang="en-US" sz="1000" dirty="0" smtClean="0">
                <a:solidFill>
                  <a:srgbClr val="3D3D3D">
                    <a:lumMod val="75000"/>
                    <a:lumOff val="25000"/>
                  </a:srgbClr>
                </a:solidFill>
              </a:rPr>
              <a:t>build, maintain</a:t>
            </a:r>
            <a:r>
              <a:rPr lang="en-US" sz="1000" dirty="0">
                <a:solidFill>
                  <a:srgbClr val="3D3D3D">
                    <a:lumMod val="75000"/>
                    <a:lumOff val="25000"/>
                  </a:srgbClr>
                </a:solidFill>
              </a:rPr>
              <a:t>, and support </a:t>
            </a:r>
            <a:r>
              <a:rPr lang="en-US" sz="1000" dirty="0" smtClean="0">
                <a:solidFill>
                  <a:srgbClr val="3D3D3D">
                    <a:lumMod val="75000"/>
                    <a:lumOff val="25000"/>
                  </a:srgbClr>
                </a:solidFill>
              </a:rPr>
              <a:t>business services </a:t>
            </a:r>
            <a:r>
              <a:rPr lang="en-US" sz="1000" dirty="0">
                <a:solidFill>
                  <a:srgbClr val="3D3D3D">
                    <a:lumMod val="75000"/>
                    <a:lumOff val="25000"/>
                  </a:srgbClr>
                </a:solidFill>
              </a:rPr>
              <a:t>together.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45854" y="3301988"/>
            <a:ext cx="25783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1200" b="1" dirty="0" smtClean="0">
                <a:solidFill>
                  <a:srgbClr val="5F5E62"/>
                </a:solidFill>
                <a:latin typeface="Arial"/>
              </a:rPr>
              <a:t>NO VPN TUNNEL</a:t>
            </a:r>
          </a:p>
          <a:p>
            <a:pPr algn="ctr"/>
            <a:endParaRPr lang="en-US" sz="800" b="1" dirty="0">
              <a:solidFill>
                <a:srgbClr val="3D3D3D">
                  <a:lumMod val="75000"/>
                  <a:lumOff val="25000"/>
                </a:srgbClr>
              </a:solidFill>
            </a:endParaRPr>
          </a:p>
          <a:p>
            <a:pPr algn="ctr"/>
            <a:r>
              <a:rPr lang="en-US" sz="1000" dirty="0">
                <a:solidFill>
                  <a:srgbClr val="3D3D3D">
                    <a:lumMod val="75000"/>
                    <a:lumOff val="25000"/>
                  </a:srgbClr>
                </a:solidFill>
              </a:rPr>
              <a:t>Allow users and vendors to </a:t>
            </a:r>
            <a:r>
              <a:rPr lang="en-US" sz="1000" dirty="0" smtClean="0">
                <a:solidFill>
                  <a:srgbClr val="3D3D3D">
                    <a:lumMod val="75000"/>
                    <a:lumOff val="25000"/>
                  </a:srgbClr>
                </a:solidFill>
              </a:rPr>
              <a:t>connect to </a:t>
            </a:r>
            <a:r>
              <a:rPr lang="en-US" sz="1000" dirty="0">
                <a:solidFill>
                  <a:srgbClr val="3D3D3D">
                    <a:lumMod val="75000"/>
                    <a:lumOff val="25000"/>
                  </a:srgbClr>
                </a:solidFill>
              </a:rPr>
              <a:t>any system from anywhere, </a:t>
            </a:r>
            <a:r>
              <a:rPr lang="en-US" sz="1000" dirty="0" smtClean="0">
                <a:solidFill>
                  <a:srgbClr val="3D3D3D">
                    <a:lumMod val="75000"/>
                    <a:lumOff val="25000"/>
                  </a:srgbClr>
                </a:solidFill>
              </a:rPr>
              <a:t>on or </a:t>
            </a:r>
            <a:r>
              <a:rPr lang="en-US" sz="1000" dirty="0">
                <a:solidFill>
                  <a:srgbClr val="3D3D3D">
                    <a:lumMod val="75000"/>
                    <a:lumOff val="25000"/>
                  </a:srgbClr>
                </a:solidFill>
              </a:rPr>
              <a:t>off your network. Enable </a:t>
            </a:r>
            <a:r>
              <a:rPr lang="en-US" sz="1000" dirty="0" smtClean="0">
                <a:solidFill>
                  <a:srgbClr val="3D3D3D">
                    <a:lumMod val="75000"/>
                    <a:lumOff val="25000"/>
                  </a:srgbClr>
                </a:solidFill>
              </a:rPr>
              <a:t>remote access </a:t>
            </a:r>
            <a:r>
              <a:rPr lang="en-US" sz="1000" dirty="0">
                <a:solidFill>
                  <a:srgbClr val="3D3D3D">
                    <a:lumMod val="75000"/>
                    <a:lumOff val="25000"/>
                  </a:srgbClr>
                </a:solidFill>
              </a:rPr>
              <a:t>without VPN </a:t>
            </a:r>
            <a:r>
              <a:rPr lang="en-US" sz="1000" dirty="0" smtClean="0">
                <a:solidFill>
                  <a:srgbClr val="3D3D3D">
                    <a:lumMod val="75000"/>
                    <a:lumOff val="25000"/>
                  </a:srgbClr>
                </a:solidFill>
              </a:rPr>
              <a:t>tunneling, port-forwarding</a:t>
            </a:r>
            <a:r>
              <a:rPr lang="en-US" sz="1000" dirty="0">
                <a:solidFill>
                  <a:srgbClr val="3D3D3D">
                    <a:lumMod val="75000"/>
                    <a:lumOff val="25000"/>
                  </a:srgbClr>
                </a:solidFill>
              </a:rPr>
              <a:t>, or </a:t>
            </a:r>
            <a:r>
              <a:rPr lang="en-US" sz="1000" dirty="0" smtClean="0">
                <a:solidFill>
                  <a:srgbClr val="3D3D3D">
                    <a:lumMod val="75000"/>
                    <a:lumOff val="25000"/>
                  </a:srgbClr>
                </a:solidFill>
              </a:rPr>
              <a:t>complex firewall configurations</a:t>
            </a:r>
            <a:r>
              <a:rPr lang="en-US" sz="1000" dirty="0">
                <a:solidFill>
                  <a:srgbClr val="3D3D3D">
                    <a:lumMod val="75000"/>
                    <a:lumOff val="25000"/>
                  </a:srgbClr>
                </a:solidFill>
              </a:rPr>
              <a:t>. No need </a:t>
            </a:r>
            <a:r>
              <a:rPr lang="en-US" sz="1000" dirty="0" smtClean="0">
                <a:solidFill>
                  <a:srgbClr val="3D3D3D">
                    <a:lumMod val="75000"/>
                    <a:lumOff val="25000"/>
                  </a:srgbClr>
                </a:solidFill>
              </a:rPr>
              <a:t>to re-architect </a:t>
            </a:r>
            <a:r>
              <a:rPr lang="en-US" sz="1000" dirty="0">
                <a:solidFill>
                  <a:srgbClr val="3D3D3D">
                    <a:lumMod val="75000"/>
                    <a:lumOff val="25000"/>
                  </a:srgbClr>
                </a:solidFill>
              </a:rPr>
              <a:t>your network.</a:t>
            </a:r>
            <a:endParaRPr lang="en-US" sz="1200" dirty="0">
              <a:solidFill>
                <a:srgbClr val="3D3D3D">
                  <a:lumMod val="75000"/>
                  <a:lumOff val="25000"/>
                </a:srgb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48230" y="3292347"/>
            <a:ext cx="25783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1200" b="1" dirty="0" smtClean="0">
                <a:solidFill>
                  <a:srgbClr val="5F5E62"/>
                </a:solidFill>
                <a:latin typeface="Arial"/>
              </a:rPr>
              <a:t>SECURE MOBILE APPS</a:t>
            </a:r>
          </a:p>
          <a:p>
            <a:pPr algn="ctr" defTabSz="914400"/>
            <a:endParaRPr lang="en-US" sz="800" b="1" dirty="0" smtClean="0">
              <a:solidFill>
                <a:srgbClr val="3D3D3D">
                  <a:lumMod val="75000"/>
                  <a:lumOff val="25000"/>
                </a:srgbClr>
              </a:solidFill>
              <a:latin typeface="Arial"/>
            </a:endParaRPr>
          </a:p>
          <a:p>
            <a:pPr algn="ctr"/>
            <a:r>
              <a:rPr lang="en-US" sz="1000" dirty="0">
                <a:solidFill>
                  <a:srgbClr val="3D3D3D">
                    <a:lumMod val="75000"/>
                    <a:lumOff val="25000"/>
                  </a:srgbClr>
                </a:solidFill>
              </a:rPr>
              <a:t>Connect securely from mobile</a:t>
            </a:r>
          </a:p>
          <a:p>
            <a:pPr algn="ctr"/>
            <a:r>
              <a:rPr lang="en-US" sz="1000" dirty="0">
                <a:solidFill>
                  <a:srgbClr val="3D3D3D">
                    <a:lumMod val="75000"/>
                    <a:lumOff val="25000"/>
                  </a:srgbClr>
                </a:solidFill>
              </a:rPr>
              <a:t>devices. Native mobile apps </a:t>
            </a:r>
            <a:r>
              <a:rPr lang="en-US" sz="1000" dirty="0" smtClean="0">
                <a:solidFill>
                  <a:srgbClr val="3D3D3D">
                    <a:lumMod val="75000"/>
                    <a:lumOff val="25000"/>
                  </a:srgbClr>
                </a:solidFill>
              </a:rPr>
              <a:t>give technicians desktop-quality access over </a:t>
            </a:r>
            <a:r>
              <a:rPr lang="en-US" sz="1000" dirty="0">
                <a:solidFill>
                  <a:srgbClr val="3D3D3D">
                    <a:lumMod val="75000"/>
                    <a:lumOff val="25000"/>
                  </a:srgbClr>
                </a:solidFill>
              </a:rPr>
              <a:t>3G/</a:t>
            </a:r>
            <a:r>
              <a:rPr lang="en-US" sz="1000" dirty="0" err="1">
                <a:solidFill>
                  <a:srgbClr val="3D3D3D">
                    <a:lumMod val="75000"/>
                    <a:lumOff val="25000"/>
                  </a:srgbClr>
                </a:solidFill>
              </a:rPr>
              <a:t>WiFi</a:t>
            </a:r>
            <a:r>
              <a:rPr lang="en-US" sz="1000" dirty="0">
                <a:solidFill>
                  <a:srgbClr val="3D3D3D">
                    <a:lumMod val="75000"/>
                    <a:lumOff val="25000"/>
                  </a:srgbClr>
                </a:solidFill>
              </a:rPr>
              <a:t> </a:t>
            </a:r>
            <a:r>
              <a:rPr lang="en-US" sz="1000" dirty="0" smtClean="0">
                <a:solidFill>
                  <a:srgbClr val="3D3D3D">
                    <a:lumMod val="75000"/>
                    <a:lumOff val="25000"/>
                  </a:srgbClr>
                </a:solidFill>
              </a:rPr>
              <a:t>from Android or iOS </a:t>
            </a:r>
            <a:r>
              <a:rPr lang="en-US" sz="1000" dirty="0">
                <a:solidFill>
                  <a:srgbClr val="3D3D3D">
                    <a:lumMod val="75000"/>
                    <a:lumOff val="25000"/>
                  </a:srgbClr>
                </a:solidFill>
              </a:rPr>
              <a:t>devices.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9886" y="692670"/>
            <a:ext cx="763998" cy="7401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0369" y="2658164"/>
            <a:ext cx="703276" cy="7124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47654" y="2649853"/>
            <a:ext cx="647913" cy="69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023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774" y="930555"/>
            <a:ext cx="1095144" cy="15277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594" y="896666"/>
            <a:ext cx="347444" cy="75431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897977" y="826663"/>
            <a:ext cx="1779533" cy="1726325"/>
          </a:xfrm>
          <a:prstGeom prst="rect">
            <a:avLst/>
          </a:prstGeom>
          <a:solidFill>
            <a:srgbClr val="D1E0D7"/>
          </a:solidFill>
          <a:ln w="38100">
            <a:solidFill>
              <a:srgbClr val="25374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314" y="1009939"/>
            <a:ext cx="684101" cy="5629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904" y="1009939"/>
            <a:ext cx="684101" cy="5629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013" y="1678593"/>
            <a:ext cx="403664" cy="7619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253" y="1678593"/>
            <a:ext cx="403664" cy="761972"/>
          </a:xfrm>
          <a:prstGeom prst="rect">
            <a:avLst/>
          </a:prstGeom>
        </p:spPr>
      </p:pic>
      <p:sp>
        <p:nvSpPr>
          <p:cNvPr id="18" name="Content Placeholder 1"/>
          <p:cNvSpPr txBox="1">
            <a:spLocks/>
          </p:cNvSpPr>
          <p:nvPr/>
        </p:nvSpPr>
        <p:spPr>
          <a:xfrm>
            <a:off x="1598660" y="2526015"/>
            <a:ext cx="1255749" cy="218284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indent="0" algn="ctr">
              <a:lnSpc>
                <a:spcPct val="100000"/>
              </a:lnSpc>
              <a:spcBef>
                <a:spcPct val="0"/>
              </a:spcBef>
              <a:spcAft>
                <a:spcPts val="90"/>
              </a:spcAft>
              <a:buFont typeface="Arial" panose="020B0604020202020204" pitchFamily="34" charset="0"/>
              <a:buNone/>
              <a:defRPr sz="900" b="1">
                <a:solidFill>
                  <a:srgbClr val="A2AAAD"/>
                </a:solidFill>
                <a:latin typeface="+mj-lt"/>
                <a:ea typeface="+mj-ea"/>
                <a:cs typeface="+mj-cs"/>
              </a:defRPr>
            </a:lvl1pPr>
            <a:lvl2pPr marL="685800" indent="-228600">
              <a:lnSpc>
                <a:spcPct val="100000"/>
              </a:lnSpc>
              <a:spcBef>
                <a:spcPts val="500"/>
              </a:spcBef>
              <a:spcAft>
                <a:spcPts val="9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500"/>
              </a:spcBef>
              <a:spcAft>
                <a:spcPts val="9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</a:defRPr>
            </a:lvl3pPr>
            <a:lvl4pPr marL="1600200" indent="-228600">
              <a:lnSpc>
                <a:spcPct val="100000"/>
              </a:lnSpc>
              <a:spcBef>
                <a:spcPts val="500"/>
              </a:spcBef>
              <a:spcAft>
                <a:spcPts val="9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</a:defRPr>
            </a:lvl4pPr>
            <a:lvl5pPr marL="2057400" indent="-228600">
              <a:lnSpc>
                <a:spcPct val="100000"/>
              </a:lnSpc>
              <a:spcBef>
                <a:spcPts val="500"/>
              </a:spcBef>
              <a:spcAft>
                <a:spcPts val="9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675" dirty="0"/>
              <a:t>THIRD-PARTY VENDOR</a:t>
            </a:r>
          </a:p>
        </p:txBody>
      </p:sp>
      <p:sp>
        <p:nvSpPr>
          <p:cNvPr id="19" name="Content Placeholder 1"/>
          <p:cNvSpPr txBox="1">
            <a:spLocks/>
          </p:cNvSpPr>
          <p:nvPr/>
        </p:nvSpPr>
        <p:spPr>
          <a:xfrm>
            <a:off x="6168029" y="563672"/>
            <a:ext cx="1255749" cy="218284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9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9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9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9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9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sz="750" b="1" dirty="0">
                <a:solidFill>
                  <a:srgbClr val="A2AAAD"/>
                </a:solidFill>
                <a:latin typeface="+mj-lt"/>
                <a:ea typeface="+mj-ea"/>
                <a:cs typeface="+mj-cs"/>
              </a:rPr>
              <a:t>CORPORATE NETWORK</a:t>
            </a:r>
          </a:p>
        </p:txBody>
      </p:sp>
      <p:sp>
        <p:nvSpPr>
          <p:cNvPr id="26" name="Content Placeholder 1"/>
          <p:cNvSpPr txBox="1">
            <a:spLocks/>
          </p:cNvSpPr>
          <p:nvPr/>
        </p:nvSpPr>
        <p:spPr>
          <a:xfrm>
            <a:off x="1219669" y="1830563"/>
            <a:ext cx="430369" cy="45803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defPPr>
              <a:defRPr lang="en-US"/>
            </a:defPPr>
            <a:lvl1pPr indent="0" algn="ctr">
              <a:lnSpc>
                <a:spcPct val="100000"/>
              </a:lnSpc>
              <a:spcBef>
                <a:spcPct val="0"/>
              </a:spcBef>
              <a:spcAft>
                <a:spcPts val="90"/>
              </a:spcAft>
              <a:buFont typeface="Arial" panose="020B0604020202020204" pitchFamily="34" charset="0"/>
              <a:buNone/>
              <a:defRPr sz="900" b="1">
                <a:solidFill>
                  <a:srgbClr val="A2AAAD"/>
                </a:solidFill>
                <a:latin typeface="+mj-lt"/>
                <a:ea typeface="+mj-ea"/>
                <a:cs typeface="+mj-cs"/>
              </a:defRPr>
            </a:lvl1pPr>
            <a:lvl2pPr marL="685800" indent="-228600">
              <a:lnSpc>
                <a:spcPct val="100000"/>
              </a:lnSpc>
              <a:spcBef>
                <a:spcPts val="500"/>
              </a:spcBef>
              <a:spcAft>
                <a:spcPts val="9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500"/>
              </a:spcBef>
              <a:spcAft>
                <a:spcPts val="9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</a:defRPr>
            </a:lvl3pPr>
            <a:lvl4pPr marL="1600200" indent="-228600">
              <a:lnSpc>
                <a:spcPct val="100000"/>
              </a:lnSpc>
              <a:spcBef>
                <a:spcPts val="500"/>
              </a:spcBef>
              <a:spcAft>
                <a:spcPts val="9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</a:defRPr>
            </a:lvl4pPr>
            <a:lvl5pPr marL="2057400" indent="-228600">
              <a:lnSpc>
                <a:spcPct val="100000"/>
              </a:lnSpc>
              <a:spcBef>
                <a:spcPts val="500"/>
              </a:spcBef>
              <a:spcAft>
                <a:spcPts val="9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675" dirty="0"/>
              <a:t>LOW</a:t>
            </a:r>
          </a:p>
          <a:p>
            <a:r>
              <a:rPr lang="en-US" sz="675" dirty="0"/>
              <a:t>TRUST LEVEL</a:t>
            </a:r>
          </a:p>
        </p:txBody>
      </p:sp>
      <p:sp>
        <p:nvSpPr>
          <p:cNvPr id="15" name="Title 2"/>
          <p:cNvSpPr>
            <a:spLocks noGrp="1"/>
          </p:cNvSpPr>
          <p:nvPr>
            <p:ph type="title"/>
          </p:nvPr>
        </p:nvSpPr>
        <p:spPr>
          <a:xfrm>
            <a:off x="1362974" y="298495"/>
            <a:ext cx="6172200" cy="342900"/>
          </a:xfrm>
        </p:spPr>
        <p:txBody>
          <a:bodyPr/>
          <a:lstStyle/>
          <a:p>
            <a:r>
              <a:rPr lang="en-US" dirty="0" smtClean="0"/>
              <a:t>How Bomgar secures vendor access?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345" y="1602982"/>
            <a:ext cx="350215" cy="22229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967" y="1437003"/>
            <a:ext cx="448844" cy="45806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702" y="1572897"/>
            <a:ext cx="1273213" cy="304040"/>
          </a:xfrm>
          <a:prstGeom prst="rect">
            <a:avLst/>
          </a:prstGeom>
        </p:spPr>
      </p:pic>
      <p:sp>
        <p:nvSpPr>
          <p:cNvPr id="21" name="Content Placeholder 1"/>
          <p:cNvSpPr txBox="1">
            <a:spLocks/>
          </p:cNvSpPr>
          <p:nvPr/>
        </p:nvSpPr>
        <p:spPr>
          <a:xfrm>
            <a:off x="1374806" y="3419889"/>
            <a:ext cx="2383174" cy="31586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228600" indent="-228600">
              <a:lnSpc>
                <a:spcPct val="90000"/>
              </a:lnSpc>
              <a:spcBef>
                <a:spcPct val="0"/>
              </a:spcBef>
              <a:spcAft>
                <a:spcPts val="90"/>
              </a:spcAft>
              <a:buClr>
                <a:srgbClr val="92D050"/>
              </a:buClr>
              <a:buSzPct val="125000"/>
              <a:buFont typeface="Wingdings" panose="05000000000000000000" pitchFamily="2" charset="2"/>
              <a:buChar char="ü"/>
              <a:defRPr sz="2000">
                <a:solidFill>
                  <a:srgbClr val="5F5F5F"/>
                </a:solidFill>
                <a:latin typeface="+mj-lt"/>
                <a:ea typeface="+mj-ea"/>
                <a:cs typeface="+mj-cs"/>
              </a:defRPr>
            </a:lvl1pPr>
            <a:lvl2pPr marL="685800" indent="-228600">
              <a:lnSpc>
                <a:spcPct val="100000"/>
              </a:lnSpc>
              <a:spcBef>
                <a:spcPts val="500"/>
              </a:spcBef>
              <a:spcAft>
                <a:spcPts val="9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500"/>
              </a:spcBef>
              <a:spcAft>
                <a:spcPts val="9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</a:defRPr>
            </a:lvl3pPr>
            <a:lvl4pPr marL="1600200" indent="-228600">
              <a:lnSpc>
                <a:spcPct val="100000"/>
              </a:lnSpc>
              <a:spcBef>
                <a:spcPts val="500"/>
              </a:spcBef>
              <a:spcAft>
                <a:spcPts val="9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</a:defRPr>
            </a:lvl4pPr>
            <a:lvl5pPr marL="2057400" indent="-228600">
              <a:lnSpc>
                <a:spcPct val="100000"/>
              </a:lnSpc>
              <a:spcBef>
                <a:spcPts val="500"/>
              </a:spcBef>
              <a:spcAft>
                <a:spcPts val="9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lnSpc>
                <a:spcPct val="100000"/>
              </a:lnSpc>
              <a:spcBef>
                <a:spcPts val="900"/>
              </a:spcBef>
            </a:pPr>
            <a:r>
              <a:rPr lang="en-US" sz="1350" dirty="0"/>
              <a:t>Broker the connection</a:t>
            </a:r>
          </a:p>
        </p:txBody>
      </p:sp>
      <p:sp>
        <p:nvSpPr>
          <p:cNvPr id="23" name="Right Arrow 22"/>
          <p:cNvSpPr/>
          <p:nvPr/>
        </p:nvSpPr>
        <p:spPr>
          <a:xfrm flipH="1">
            <a:off x="5068347" y="1650984"/>
            <a:ext cx="766661" cy="236435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Content Placeholder 1"/>
          <p:cNvSpPr txBox="1">
            <a:spLocks/>
          </p:cNvSpPr>
          <p:nvPr/>
        </p:nvSpPr>
        <p:spPr>
          <a:xfrm>
            <a:off x="1374807" y="3761793"/>
            <a:ext cx="3381113" cy="376039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228600" indent="-228600">
              <a:lnSpc>
                <a:spcPct val="90000"/>
              </a:lnSpc>
              <a:spcBef>
                <a:spcPct val="0"/>
              </a:spcBef>
              <a:spcAft>
                <a:spcPts val="90"/>
              </a:spcAft>
              <a:buClr>
                <a:srgbClr val="92D050"/>
              </a:buClr>
              <a:buSzPct val="125000"/>
              <a:buFont typeface="Wingdings" panose="05000000000000000000" pitchFamily="2" charset="2"/>
              <a:buChar char="ü"/>
              <a:defRPr sz="2000">
                <a:solidFill>
                  <a:srgbClr val="5F5F5F"/>
                </a:solidFill>
                <a:latin typeface="+mj-lt"/>
                <a:ea typeface="+mj-ea"/>
                <a:cs typeface="+mj-cs"/>
              </a:defRPr>
            </a:lvl1pPr>
            <a:lvl2pPr marL="685800" indent="-228600">
              <a:lnSpc>
                <a:spcPct val="100000"/>
              </a:lnSpc>
              <a:spcBef>
                <a:spcPts val="500"/>
              </a:spcBef>
              <a:spcAft>
                <a:spcPts val="9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500"/>
              </a:spcBef>
              <a:spcAft>
                <a:spcPts val="9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</a:defRPr>
            </a:lvl3pPr>
            <a:lvl4pPr marL="1600200" indent="-228600">
              <a:lnSpc>
                <a:spcPct val="100000"/>
              </a:lnSpc>
              <a:spcBef>
                <a:spcPts val="500"/>
              </a:spcBef>
              <a:spcAft>
                <a:spcPts val="9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</a:defRPr>
            </a:lvl4pPr>
            <a:lvl5pPr marL="2057400" indent="-228600">
              <a:lnSpc>
                <a:spcPct val="100000"/>
              </a:lnSpc>
              <a:spcBef>
                <a:spcPts val="500"/>
              </a:spcBef>
              <a:spcAft>
                <a:spcPts val="9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lnSpc>
                <a:spcPct val="100000"/>
              </a:lnSpc>
              <a:spcBef>
                <a:spcPts val="900"/>
              </a:spcBef>
            </a:pPr>
            <a:r>
              <a:rPr lang="en-US" sz="1350" dirty="0"/>
              <a:t>Outbound connections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136" y="1437003"/>
            <a:ext cx="448844" cy="458067"/>
          </a:xfrm>
          <a:prstGeom prst="rect">
            <a:avLst/>
          </a:prstGeom>
        </p:spPr>
      </p:pic>
      <p:sp>
        <p:nvSpPr>
          <p:cNvPr id="22" name="Right Arrow 21"/>
          <p:cNvSpPr/>
          <p:nvPr/>
        </p:nvSpPr>
        <p:spPr>
          <a:xfrm>
            <a:off x="2780656" y="1650985"/>
            <a:ext cx="881528" cy="236435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extBox 1"/>
          <p:cNvSpPr txBox="1"/>
          <p:nvPr/>
        </p:nvSpPr>
        <p:spPr>
          <a:xfrm>
            <a:off x="2963076" y="2886525"/>
            <a:ext cx="297199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u="sng" dirty="0">
                <a:solidFill>
                  <a:srgbClr val="FF5500"/>
                </a:solidFill>
              </a:rPr>
              <a:t>Layered Protections</a:t>
            </a:r>
          </a:p>
        </p:txBody>
      </p:sp>
      <p:sp>
        <p:nvSpPr>
          <p:cNvPr id="27" name="Content Placeholder 1"/>
          <p:cNvSpPr txBox="1">
            <a:spLocks/>
          </p:cNvSpPr>
          <p:nvPr/>
        </p:nvSpPr>
        <p:spPr>
          <a:xfrm>
            <a:off x="1371871" y="4089814"/>
            <a:ext cx="3684881" cy="376039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228600" indent="-228600">
              <a:lnSpc>
                <a:spcPct val="90000"/>
              </a:lnSpc>
              <a:spcBef>
                <a:spcPct val="0"/>
              </a:spcBef>
              <a:spcAft>
                <a:spcPts val="90"/>
              </a:spcAft>
              <a:buClr>
                <a:srgbClr val="92D050"/>
              </a:buClr>
              <a:buSzPct val="125000"/>
              <a:buFont typeface="Wingdings" panose="05000000000000000000" pitchFamily="2" charset="2"/>
              <a:buChar char="ü"/>
              <a:defRPr sz="2000">
                <a:solidFill>
                  <a:srgbClr val="5F5F5F"/>
                </a:solidFill>
                <a:latin typeface="+mj-lt"/>
                <a:ea typeface="+mj-ea"/>
                <a:cs typeface="+mj-cs"/>
              </a:defRPr>
            </a:lvl1pPr>
            <a:lvl2pPr marL="685800" indent="-228600">
              <a:lnSpc>
                <a:spcPct val="100000"/>
              </a:lnSpc>
              <a:spcBef>
                <a:spcPts val="500"/>
              </a:spcBef>
              <a:spcAft>
                <a:spcPts val="9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500"/>
              </a:spcBef>
              <a:spcAft>
                <a:spcPts val="9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</a:defRPr>
            </a:lvl3pPr>
            <a:lvl4pPr marL="1600200" indent="-228600">
              <a:lnSpc>
                <a:spcPct val="100000"/>
              </a:lnSpc>
              <a:spcBef>
                <a:spcPts val="500"/>
              </a:spcBef>
              <a:spcAft>
                <a:spcPts val="9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</a:defRPr>
            </a:lvl4pPr>
            <a:lvl5pPr marL="2057400" indent="-228600">
              <a:lnSpc>
                <a:spcPct val="100000"/>
              </a:lnSpc>
              <a:spcBef>
                <a:spcPts val="500"/>
              </a:spcBef>
              <a:spcAft>
                <a:spcPts val="9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lnSpc>
                <a:spcPct val="100000"/>
              </a:lnSpc>
              <a:spcBef>
                <a:spcPts val="900"/>
              </a:spcBef>
            </a:pPr>
            <a:r>
              <a:rPr lang="en-US" sz="1350" dirty="0"/>
              <a:t>Multi-factor authentication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199" y="1100820"/>
            <a:ext cx="410781" cy="255597"/>
          </a:xfrm>
          <a:prstGeom prst="rect">
            <a:avLst/>
          </a:prstGeom>
        </p:spPr>
      </p:pic>
      <p:sp>
        <p:nvSpPr>
          <p:cNvPr id="29" name="Content Placeholder 1"/>
          <p:cNvSpPr txBox="1">
            <a:spLocks/>
          </p:cNvSpPr>
          <p:nvPr/>
        </p:nvSpPr>
        <p:spPr>
          <a:xfrm>
            <a:off x="1362974" y="4433907"/>
            <a:ext cx="3602113" cy="376039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228600" indent="-228600">
              <a:lnSpc>
                <a:spcPct val="90000"/>
              </a:lnSpc>
              <a:spcBef>
                <a:spcPct val="0"/>
              </a:spcBef>
              <a:spcAft>
                <a:spcPts val="90"/>
              </a:spcAft>
              <a:buClr>
                <a:srgbClr val="92D050"/>
              </a:buClr>
              <a:buSzPct val="125000"/>
              <a:buFont typeface="Wingdings" panose="05000000000000000000" pitchFamily="2" charset="2"/>
              <a:buChar char="ü"/>
              <a:defRPr sz="2000">
                <a:solidFill>
                  <a:srgbClr val="5F5F5F"/>
                </a:solidFill>
                <a:latin typeface="+mj-lt"/>
                <a:ea typeface="+mj-ea"/>
                <a:cs typeface="+mj-cs"/>
              </a:defRPr>
            </a:lvl1pPr>
            <a:lvl2pPr marL="685800" indent="-228600">
              <a:lnSpc>
                <a:spcPct val="100000"/>
              </a:lnSpc>
              <a:spcBef>
                <a:spcPts val="500"/>
              </a:spcBef>
              <a:spcAft>
                <a:spcPts val="9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500"/>
              </a:spcBef>
              <a:spcAft>
                <a:spcPts val="9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</a:defRPr>
            </a:lvl3pPr>
            <a:lvl4pPr marL="1600200" indent="-228600">
              <a:lnSpc>
                <a:spcPct val="100000"/>
              </a:lnSpc>
              <a:spcBef>
                <a:spcPts val="500"/>
              </a:spcBef>
              <a:spcAft>
                <a:spcPts val="9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</a:defRPr>
            </a:lvl4pPr>
            <a:lvl5pPr marL="2057400" indent="-228600">
              <a:lnSpc>
                <a:spcPct val="100000"/>
              </a:lnSpc>
              <a:spcBef>
                <a:spcPts val="500"/>
              </a:spcBef>
              <a:spcAft>
                <a:spcPts val="9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lnSpc>
                <a:spcPct val="100000"/>
              </a:lnSpc>
              <a:spcBef>
                <a:spcPts val="900"/>
              </a:spcBef>
            </a:pPr>
            <a:r>
              <a:rPr lang="en-US" sz="1350" dirty="0"/>
              <a:t>Access to specific systems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897976" y="824234"/>
            <a:ext cx="1779533" cy="1726325"/>
          </a:xfrm>
          <a:prstGeom prst="rect">
            <a:avLst/>
          </a:prstGeom>
          <a:solidFill>
            <a:srgbClr val="D1E0D7"/>
          </a:solidFill>
          <a:ln w="38100">
            <a:solidFill>
              <a:srgbClr val="25374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312" y="1007509"/>
            <a:ext cx="684101" cy="56295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902" y="1007509"/>
            <a:ext cx="684101" cy="56295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011" y="1676163"/>
            <a:ext cx="403664" cy="76197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251" y="1676163"/>
            <a:ext cx="403664" cy="761972"/>
          </a:xfrm>
          <a:prstGeom prst="rect">
            <a:avLst/>
          </a:prstGeom>
        </p:spPr>
      </p:pic>
      <p:sp>
        <p:nvSpPr>
          <p:cNvPr id="36" name="Content Placeholder 1"/>
          <p:cNvSpPr txBox="1">
            <a:spLocks/>
          </p:cNvSpPr>
          <p:nvPr/>
        </p:nvSpPr>
        <p:spPr>
          <a:xfrm>
            <a:off x="4758856" y="3422074"/>
            <a:ext cx="4152758" cy="376039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228600" indent="-228600">
              <a:lnSpc>
                <a:spcPct val="90000"/>
              </a:lnSpc>
              <a:spcBef>
                <a:spcPct val="0"/>
              </a:spcBef>
              <a:spcAft>
                <a:spcPts val="90"/>
              </a:spcAft>
              <a:buClr>
                <a:srgbClr val="92D050"/>
              </a:buClr>
              <a:buSzPct val="125000"/>
              <a:buFont typeface="Wingdings" panose="05000000000000000000" pitchFamily="2" charset="2"/>
              <a:buChar char="ü"/>
              <a:defRPr sz="2000">
                <a:solidFill>
                  <a:srgbClr val="5F5F5F"/>
                </a:solidFill>
                <a:latin typeface="+mj-lt"/>
                <a:ea typeface="+mj-ea"/>
                <a:cs typeface="+mj-cs"/>
              </a:defRPr>
            </a:lvl1pPr>
            <a:lvl2pPr marL="685800" indent="-228600">
              <a:lnSpc>
                <a:spcPct val="100000"/>
              </a:lnSpc>
              <a:spcBef>
                <a:spcPts val="500"/>
              </a:spcBef>
              <a:spcAft>
                <a:spcPts val="9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500"/>
              </a:spcBef>
              <a:spcAft>
                <a:spcPts val="9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</a:defRPr>
            </a:lvl3pPr>
            <a:lvl4pPr marL="1600200" indent="-228600">
              <a:lnSpc>
                <a:spcPct val="100000"/>
              </a:lnSpc>
              <a:spcBef>
                <a:spcPts val="500"/>
              </a:spcBef>
              <a:spcAft>
                <a:spcPts val="9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</a:defRPr>
            </a:lvl4pPr>
            <a:lvl5pPr marL="2057400" indent="-228600">
              <a:lnSpc>
                <a:spcPct val="100000"/>
              </a:lnSpc>
              <a:spcBef>
                <a:spcPts val="500"/>
              </a:spcBef>
              <a:spcAft>
                <a:spcPts val="9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lnSpc>
                <a:spcPct val="100000"/>
              </a:lnSpc>
              <a:spcBef>
                <a:spcPts val="900"/>
              </a:spcBef>
            </a:pPr>
            <a:r>
              <a:rPr lang="en-US" sz="1350" dirty="0"/>
              <a:t>Application whitelist / blacklist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897976" y="837185"/>
            <a:ext cx="1779533" cy="1726325"/>
          </a:xfrm>
          <a:prstGeom prst="rect">
            <a:avLst/>
          </a:prstGeom>
          <a:solidFill>
            <a:srgbClr val="D1E0D7"/>
          </a:solidFill>
          <a:ln w="38100">
            <a:solidFill>
              <a:srgbClr val="25374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312" y="1020460"/>
            <a:ext cx="684101" cy="56295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902" y="1020460"/>
            <a:ext cx="684101" cy="56295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011" y="1689114"/>
            <a:ext cx="403664" cy="761972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251" y="1689114"/>
            <a:ext cx="403664" cy="761972"/>
          </a:xfrm>
          <a:prstGeom prst="rect">
            <a:avLst/>
          </a:prstGeom>
        </p:spPr>
      </p:pic>
      <p:sp>
        <p:nvSpPr>
          <p:cNvPr id="42" name="Multiply 41"/>
          <p:cNvSpPr/>
          <p:nvPr/>
        </p:nvSpPr>
        <p:spPr>
          <a:xfrm>
            <a:off x="6453550" y="1076451"/>
            <a:ext cx="289692" cy="332014"/>
          </a:xfrm>
          <a:prstGeom prst="mathMultiply">
            <a:avLst/>
          </a:prstGeom>
          <a:solidFill>
            <a:srgbClr val="FC3D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3" name="TextBox 42"/>
          <p:cNvSpPr txBox="1"/>
          <p:nvPr/>
        </p:nvSpPr>
        <p:spPr>
          <a:xfrm>
            <a:off x="6074312" y="1017065"/>
            <a:ext cx="28174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rgbClr val="92D050"/>
                </a:solidFill>
                <a:sym typeface="Wingdings" panose="05000000000000000000" pitchFamily="2" charset="2"/>
              </a:rPr>
              <a:t></a:t>
            </a:r>
            <a:endParaRPr lang="en-US" sz="2700" b="1" dirty="0">
              <a:solidFill>
                <a:srgbClr val="92D050"/>
              </a:solidFill>
            </a:endParaRPr>
          </a:p>
        </p:txBody>
      </p:sp>
      <p:sp>
        <p:nvSpPr>
          <p:cNvPr id="44" name="Content Placeholder 1"/>
          <p:cNvSpPr txBox="1">
            <a:spLocks/>
          </p:cNvSpPr>
          <p:nvPr/>
        </p:nvSpPr>
        <p:spPr>
          <a:xfrm>
            <a:off x="4755920" y="3760009"/>
            <a:ext cx="4152758" cy="376039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228600" indent="-228600">
              <a:lnSpc>
                <a:spcPct val="90000"/>
              </a:lnSpc>
              <a:spcBef>
                <a:spcPct val="0"/>
              </a:spcBef>
              <a:spcAft>
                <a:spcPts val="90"/>
              </a:spcAft>
              <a:buClr>
                <a:srgbClr val="92D050"/>
              </a:buClr>
              <a:buSzPct val="125000"/>
              <a:buFont typeface="Wingdings" panose="05000000000000000000" pitchFamily="2" charset="2"/>
              <a:buChar char="ü"/>
              <a:defRPr sz="2000">
                <a:solidFill>
                  <a:srgbClr val="5F5F5F"/>
                </a:solidFill>
                <a:latin typeface="+mj-lt"/>
                <a:ea typeface="+mj-ea"/>
                <a:cs typeface="+mj-cs"/>
              </a:defRPr>
            </a:lvl1pPr>
            <a:lvl2pPr marL="685800" indent="-228600">
              <a:lnSpc>
                <a:spcPct val="100000"/>
              </a:lnSpc>
              <a:spcBef>
                <a:spcPts val="500"/>
              </a:spcBef>
              <a:spcAft>
                <a:spcPts val="9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500"/>
              </a:spcBef>
              <a:spcAft>
                <a:spcPts val="9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</a:defRPr>
            </a:lvl3pPr>
            <a:lvl4pPr marL="1600200" indent="-228600">
              <a:lnSpc>
                <a:spcPct val="100000"/>
              </a:lnSpc>
              <a:spcBef>
                <a:spcPts val="500"/>
              </a:spcBef>
              <a:spcAft>
                <a:spcPts val="9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</a:defRPr>
            </a:lvl4pPr>
            <a:lvl5pPr marL="2057400" indent="-228600">
              <a:lnSpc>
                <a:spcPct val="100000"/>
              </a:lnSpc>
              <a:spcBef>
                <a:spcPts val="500"/>
              </a:spcBef>
              <a:spcAft>
                <a:spcPts val="9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lnSpc>
                <a:spcPct val="100000"/>
              </a:lnSpc>
              <a:spcBef>
                <a:spcPts val="900"/>
              </a:spcBef>
            </a:pPr>
            <a:r>
              <a:rPr lang="en-US" sz="1350" dirty="0"/>
              <a:t>Access timeframes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5897976" y="837185"/>
            <a:ext cx="1779533" cy="1726325"/>
          </a:xfrm>
          <a:prstGeom prst="rect">
            <a:avLst/>
          </a:prstGeom>
          <a:solidFill>
            <a:srgbClr val="D1E0D7"/>
          </a:solidFill>
          <a:ln w="38100">
            <a:solidFill>
              <a:srgbClr val="25374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312" y="1020460"/>
            <a:ext cx="684101" cy="562958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902" y="1020460"/>
            <a:ext cx="684101" cy="562958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011" y="1689114"/>
            <a:ext cx="403664" cy="761972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251" y="1689114"/>
            <a:ext cx="403664" cy="761972"/>
          </a:xfrm>
          <a:prstGeom prst="rect">
            <a:avLst/>
          </a:prstGeom>
        </p:spPr>
      </p:pic>
      <p:sp>
        <p:nvSpPr>
          <p:cNvPr id="50" name="Multiply 49"/>
          <p:cNvSpPr/>
          <p:nvPr/>
        </p:nvSpPr>
        <p:spPr>
          <a:xfrm>
            <a:off x="6453550" y="1076451"/>
            <a:ext cx="289692" cy="332014"/>
          </a:xfrm>
          <a:prstGeom prst="mathMultiply">
            <a:avLst/>
          </a:prstGeom>
          <a:solidFill>
            <a:srgbClr val="FC3D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1" name="TextBox 50"/>
          <p:cNvSpPr txBox="1"/>
          <p:nvPr/>
        </p:nvSpPr>
        <p:spPr>
          <a:xfrm>
            <a:off x="6074312" y="1017065"/>
            <a:ext cx="28174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rgbClr val="92D050"/>
                </a:solidFill>
                <a:sym typeface="Wingdings" panose="05000000000000000000" pitchFamily="2" charset="2"/>
              </a:rPr>
              <a:t></a:t>
            </a:r>
            <a:endParaRPr lang="en-US" sz="2700" b="1" dirty="0">
              <a:solidFill>
                <a:srgbClr val="92D050"/>
              </a:solidFill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305" y="1023919"/>
            <a:ext cx="445203" cy="44520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482" y="1839494"/>
            <a:ext cx="445203" cy="445203"/>
          </a:xfrm>
          <a:prstGeom prst="rect">
            <a:avLst/>
          </a:prstGeom>
        </p:spPr>
      </p:pic>
      <p:sp>
        <p:nvSpPr>
          <p:cNvPr id="54" name="Content Placeholder 1"/>
          <p:cNvSpPr txBox="1">
            <a:spLocks/>
          </p:cNvSpPr>
          <p:nvPr/>
        </p:nvSpPr>
        <p:spPr>
          <a:xfrm>
            <a:off x="4752984" y="4085268"/>
            <a:ext cx="4152758" cy="376039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228600" indent="-228600">
              <a:lnSpc>
                <a:spcPct val="90000"/>
              </a:lnSpc>
              <a:spcBef>
                <a:spcPct val="0"/>
              </a:spcBef>
              <a:spcAft>
                <a:spcPts val="90"/>
              </a:spcAft>
              <a:buClr>
                <a:srgbClr val="92D050"/>
              </a:buClr>
              <a:buSzPct val="125000"/>
              <a:buFont typeface="Wingdings" panose="05000000000000000000" pitchFamily="2" charset="2"/>
              <a:buChar char="ü"/>
              <a:defRPr sz="2000">
                <a:solidFill>
                  <a:srgbClr val="5F5F5F"/>
                </a:solidFill>
                <a:latin typeface="+mj-lt"/>
                <a:ea typeface="+mj-ea"/>
                <a:cs typeface="+mj-cs"/>
              </a:defRPr>
            </a:lvl1pPr>
            <a:lvl2pPr marL="685800" indent="-228600">
              <a:lnSpc>
                <a:spcPct val="100000"/>
              </a:lnSpc>
              <a:spcBef>
                <a:spcPts val="500"/>
              </a:spcBef>
              <a:spcAft>
                <a:spcPts val="9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500"/>
              </a:spcBef>
              <a:spcAft>
                <a:spcPts val="9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</a:defRPr>
            </a:lvl3pPr>
            <a:lvl4pPr marL="1600200" indent="-228600">
              <a:lnSpc>
                <a:spcPct val="100000"/>
              </a:lnSpc>
              <a:spcBef>
                <a:spcPts val="500"/>
              </a:spcBef>
              <a:spcAft>
                <a:spcPts val="9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</a:defRPr>
            </a:lvl4pPr>
            <a:lvl5pPr marL="2057400" indent="-228600">
              <a:lnSpc>
                <a:spcPct val="100000"/>
              </a:lnSpc>
              <a:spcBef>
                <a:spcPts val="500"/>
              </a:spcBef>
              <a:spcAft>
                <a:spcPts val="9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lnSpc>
                <a:spcPct val="100000"/>
              </a:lnSpc>
              <a:spcBef>
                <a:spcPts val="900"/>
              </a:spcBef>
            </a:pPr>
            <a:r>
              <a:rPr lang="en-US" sz="1350" dirty="0"/>
              <a:t>Access approval workflow</a:t>
            </a:r>
          </a:p>
        </p:txBody>
      </p:sp>
      <p:pic>
        <p:nvPicPr>
          <p:cNvPr id="55" name="Picture 6" descr="http://www.uprighthealth.us/images/thumbsup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939" y="1078909"/>
            <a:ext cx="375667" cy="35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" descr="http://www.markevans.ca/wp-content/uploads/2014/10/Website-audit-icon-300x293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351" y="1948371"/>
            <a:ext cx="955913" cy="93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Content Placeholder 1"/>
          <p:cNvSpPr txBox="1">
            <a:spLocks/>
          </p:cNvSpPr>
          <p:nvPr/>
        </p:nvSpPr>
        <p:spPr>
          <a:xfrm>
            <a:off x="4758856" y="4437649"/>
            <a:ext cx="4152758" cy="376039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228600" indent="-228600">
              <a:lnSpc>
                <a:spcPct val="90000"/>
              </a:lnSpc>
              <a:spcBef>
                <a:spcPct val="0"/>
              </a:spcBef>
              <a:spcAft>
                <a:spcPts val="90"/>
              </a:spcAft>
              <a:buClr>
                <a:srgbClr val="92D050"/>
              </a:buClr>
              <a:buSzPct val="125000"/>
              <a:buFont typeface="Wingdings" panose="05000000000000000000" pitchFamily="2" charset="2"/>
              <a:buChar char="ü"/>
              <a:defRPr sz="2000">
                <a:solidFill>
                  <a:srgbClr val="5F5F5F"/>
                </a:solidFill>
                <a:latin typeface="+mj-lt"/>
                <a:ea typeface="+mj-ea"/>
                <a:cs typeface="+mj-cs"/>
              </a:defRPr>
            </a:lvl1pPr>
            <a:lvl2pPr marL="685800" indent="-228600">
              <a:lnSpc>
                <a:spcPct val="100000"/>
              </a:lnSpc>
              <a:spcBef>
                <a:spcPts val="500"/>
              </a:spcBef>
              <a:spcAft>
                <a:spcPts val="9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500"/>
              </a:spcBef>
              <a:spcAft>
                <a:spcPts val="9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</a:defRPr>
            </a:lvl3pPr>
            <a:lvl4pPr marL="1600200" indent="-228600">
              <a:lnSpc>
                <a:spcPct val="100000"/>
              </a:lnSpc>
              <a:spcBef>
                <a:spcPts val="500"/>
              </a:spcBef>
              <a:spcAft>
                <a:spcPts val="9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</a:defRPr>
            </a:lvl4pPr>
            <a:lvl5pPr marL="2057400" indent="-228600">
              <a:lnSpc>
                <a:spcPct val="100000"/>
              </a:lnSpc>
              <a:spcBef>
                <a:spcPts val="500"/>
              </a:spcBef>
              <a:spcAft>
                <a:spcPts val="9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lnSpc>
                <a:spcPct val="100000"/>
              </a:lnSpc>
              <a:spcBef>
                <a:spcPts val="900"/>
              </a:spcBef>
            </a:pPr>
            <a:r>
              <a:rPr lang="en-US" sz="1350" dirty="0"/>
              <a:t>Full audit trail with video</a:t>
            </a:r>
          </a:p>
        </p:txBody>
      </p:sp>
    </p:spTree>
    <p:extLst>
      <p:ext uri="{BB962C8B-B14F-4D97-AF65-F5344CB8AC3E}">
        <p14:creationId xmlns:p14="http://schemas.microsoft.com/office/powerpoint/2010/main" val="26221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 animBg="1"/>
      <p:bldP spid="24" grpId="0"/>
      <p:bldP spid="22" grpId="0" animBg="1"/>
      <p:bldP spid="2" grpId="0"/>
      <p:bldP spid="27" grpId="0"/>
      <p:bldP spid="29" grpId="0"/>
      <p:bldP spid="31" grpId="0" animBg="1"/>
      <p:bldP spid="36" grpId="0"/>
      <p:bldP spid="37" grpId="0" animBg="1"/>
      <p:bldP spid="42" grpId="0" animBg="1"/>
      <p:bldP spid="43" grpId="0"/>
      <p:bldP spid="44" grpId="0"/>
      <p:bldP spid="45" grpId="0" animBg="1"/>
      <p:bldP spid="50" grpId="0" animBg="1"/>
      <p:bldP spid="51" grpId="0"/>
      <p:bldP spid="54" grpId="0"/>
      <p:bldP spid="5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/>
          <p:cNvGrpSpPr/>
          <p:nvPr/>
        </p:nvGrpSpPr>
        <p:grpSpPr>
          <a:xfrm>
            <a:off x="3555020" y="2950332"/>
            <a:ext cx="2363456" cy="1731715"/>
            <a:chOff x="3555020" y="2950332"/>
            <a:chExt cx="2363456" cy="1731715"/>
          </a:xfrm>
        </p:grpSpPr>
        <p:grpSp>
          <p:nvGrpSpPr>
            <p:cNvPr id="63" name="Group 62"/>
            <p:cNvGrpSpPr/>
            <p:nvPr/>
          </p:nvGrpSpPr>
          <p:grpSpPr>
            <a:xfrm>
              <a:off x="3555020" y="3253230"/>
              <a:ext cx="2363456" cy="1428817"/>
              <a:chOff x="3555020" y="3292645"/>
              <a:chExt cx="2363456" cy="1428817"/>
            </a:xfrm>
          </p:grpSpPr>
          <p:grpSp>
            <p:nvGrpSpPr>
              <p:cNvPr id="62" name="Group 61"/>
              <p:cNvGrpSpPr/>
              <p:nvPr/>
            </p:nvGrpSpPr>
            <p:grpSpPr>
              <a:xfrm>
                <a:off x="3555020" y="3399435"/>
                <a:ext cx="1152197" cy="1322027"/>
                <a:chOff x="3555020" y="3399435"/>
                <a:chExt cx="1152197" cy="1322027"/>
              </a:xfrm>
            </p:grpSpPr>
            <p:sp>
              <p:nvSpPr>
                <p:cNvPr id="11" name="TextBox 10"/>
                <p:cNvSpPr txBox="1"/>
                <p:nvPr/>
              </p:nvSpPr>
              <p:spPr>
                <a:xfrm>
                  <a:off x="3555020" y="4167464"/>
                  <a:ext cx="1152197" cy="55399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000" dirty="0" smtClean="0">
                      <a:solidFill>
                        <a:srgbClr val="3F3F3F"/>
                      </a:solidFill>
                      <a:latin typeface="Myriad Pro" panose="020B0503030403020204" pitchFamily="34" charset="0"/>
                    </a:rPr>
                    <a:t>Jump Client</a:t>
                  </a:r>
                </a:p>
                <a:p>
                  <a:pPr algn="ctr"/>
                  <a:r>
                    <a:rPr lang="en-US" sz="1000" dirty="0" smtClean="0">
                      <a:solidFill>
                        <a:srgbClr val="3F3F3F"/>
                      </a:solidFill>
                      <a:latin typeface="Myriad Pro" panose="020B0503030403020204" pitchFamily="34" charset="0"/>
                    </a:rPr>
                    <a:t>Agent </a:t>
                  </a:r>
                  <a:r>
                    <a:rPr lang="en-US" sz="1000" dirty="0">
                      <a:solidFill>
                        <a:srgbClr val="3F3F3F"/>
                      </a:solidFill>
                      <a:latin typeface="Myriad Pro" panose="020B0503030403020204" pitchFamily="34" charset="0"/>
                    </a:rPr>
                    <a:t>Based</a:t>
                  </a:r>
                </a:p>
                <a:p>
                  <a:pPr algn="ctr"/>
                  <a:r>
                    <a:rPr lang="en-US" sz="1000" dirty="0">
                      <a:solidFill>
                        <a:srgbClr val="3F3F3F"/>
                      </a:solidFill>
                      <a:latin typeface="Myriad Pro" panose="020B0503030403020204" pitchFamily="34" charset="0"/>
                    </a:rPr>
                    <a:t>Console Access</a:t>
                  </a:r>
                </a:p>
              </p:txBody>
            </p:sp>
            <p:grpSp>
              <p:nvGrpSpPr>
                <p:cNvPr id="1039" name="Group 1038"/>
                <p:cNvGrpSpPr/>
                <p:nvPr/>
              </p:nvGrpSpPr>
              <p:grpSpPr>
                <a:xfrm>
                  <a:off x="3813700" y="3399435"/>
                  <a:ext cx="634837" cy="783118"/>
                  <a:chOff x="671013" y="3953836"/>
                  <a:chExt cx="1430821" cy="1700676"/>
                </a:xfrm>
              </p:grpSpPr>
              <p:pic>
                <p:nvPicPr>
                  <p:cNvPr id="18" name="Picture 17"/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919021" y="3953836"/>
                    <a:ext cx="934808" cy="1700676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  <p:pic>
                <p:nvPicPr>
                  <p:cNvPr id="19" name="Picture 18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71013" y="4432469"/>
                    <a:ext cx="1430821" cy="914293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</p:grpSp>
          </p:grpSp>
          <p:grpSp>
            <p:nvGrpSpPr>
              <p:cNvPr id="61" name="Group 60"/>
              <p:cNvGrpSpPr/>
              <p:nvPr/>
            </p:nvGrpSpPr>
            <p:grpSpPr>
              <a:xfrm>
                <a:off x="4542610" y="3292645"/>
                <a:ext cx="1375866" cy="1425311"/>
                <a:chOff x="4518961" y="3292645"/>
                <a:chExt cx="1375866" cy="1425311"/>
              </a:xfrm>
            </p:grpSpPr>
            <p:sp>
              <p:nvSpPr>
                <p:cNvPr id="52" name="TextBox 51"/>
                <p:cNvSpPr txBox="1"/>
                <p:nvPr/>
              </p:nvSpPr>
              <p:spPr>
                <a:xfrm>
                  <a:off x="4518961" y="4163958"/>
                  <a:ext cx="1375866" cy="55399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000" dirty="0" smtClean="0">
                      <a:solidFill>
                        <a:srgbClr val="3F3F3F"/>
                      </a:solidFill>
                      <a:latin typeface="Myriad Pro" panose="020B0503030403020204" pitchFamily="34" charset="0"/>
                    </a:rPr>
                    <a:t>Headless Jump Client</a:t>
                  </a:r>
                </a:p>
                <a:p>
                  <a:pPr algn="ctr"/>
                  <a:r>
                    <a:rPr lang="en-US" sz="1000" dirty="0" smtClean="0">
                      <a:solidFill>
                        <a:srgbClr val="3F3F3F"/>
                      </a:solidFill>
                      <a:latin typeface="Myriad Pro" panose="020B0503030403020204" pitchFamily="34" charset="0"/>
                    </a:rPr>
                    <a:t>Agent </a:t>
                  </a:r>
                  <a:r>
                    <a:rPr lang="en-US" sz="1000" dirty="0">
                      <a:solidFill>
                        <a:srgbClr val="3F3F3F"/>
                      </a:solidFill>
                      <a:latin typeface="Myriad Pro" panose="020B0503030403020204" pitchFamily="34" charset="0"/>
                    </a:rPr>
                    <a:t>Based</a:t>
                  </a:r>
                </a:p>
                <a:p>
                  <a:pPr algn="ctr"/>
                  <a:r>
                    <a:rPr lang="en-US" sz="1000" dirty="0">
                      <a:solidFill>
                        <a:srgbClr val="3F3F3F"/>
                      </a:solidFill>
                      <a:latin typeface="Myriad Pro" panose="020B0503030403020204" pitchFamily="34" charset="0"/>
                    </a:rPr>
                    <a:t>Terminal </a:t>
                  </a:r>
                  <a:r>
                    <a:rPr lang="en-US" sz="1000" dirty="0" smtClean="0">
                      <a:solidFill>
                        <a:srgbClr val="3F3F3F"/>
                      </a:solidFill>
                      <a:latin typeface="Myriad Pro" panose="020B0503030403020204" pitchFamily="34" charset="0"/>
                    </a:rPr>
                    <a:t>Access</a:t>
                  </a:r>
                  <a:endParaRPr lang="en-US" sz="1000" dirty="0">
                    <a:solidFill>
                      <a:srgbClr val="3F3F3F"/>
                    </a:solidFill>
                    <a:latin typeface="Myriad Pro" panose="020B0503030403020204" pitchFamily="34" charset="0"/>
                  </a:endParaRPr>
                </a:p>
              </p:txBody>
            </p:sp>
            <p:grpSp>
              <p:nvGrpSpPr>
                <p:cNvPr id="1040" name="Group 1039"/>
                <p:cNvGrpSpPr/>
                <p:nvPr/>
              </p:nvGrpSpPr>
              <p:grpSpPr>
                <a:xfrm>
                  <a:off x="4889476" y="3292645"/>
                  <a:ext cx="634836" cy="897854"/>
                  <a:chOff x="3087435" y="3663875"/>
                  <a:chExt cx="1430821" cy="1949843"/>
                </a:xfrm>
              </p:grpSpPr>
              <p:pic>
                <p:nvPicPr>
                  <p:cNvPr id="21" name="Picture 20"/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335442" y="3913041"/>
                    <a:ext cx="934808" cy="1700677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  <p:pic>
                <p:nvPicPr>
                  <p:cNvPr id="1026" name="Picture 2" descr="C:\Users\bhood\AppData\Local\Temp\SNAGHTML241e7674.PNG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087435" y="4474210"/>
                    <a:ext cx="1430821" cy="73679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8" name="Picture 7"/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523223" y="3663875"/>
                    <a:ext cx="559243" cy="698103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</p:grpSp>
          </p:grpSp>
        </p:grpSp>
        <p:sp>
          <p:nvSpPr>
            <p:cNvPr id="91" name="TextBox 90"/>
            <p:cNvSpPr txBox="1"/>
            <p:nvPr/>
          </p:nvSpPr>
          <p:spPr>
            <a:xfrm>
              <a:off x="3772125" y="2950332"/>
              <a:ext cx="19292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3F3F3F"/>
                  </a:solidFill>
                  <a:latin typeface="Myriad Pro" panose="020B0503030403020204" pitchFamily="34" charset="0"/>
                </a:rPr>
                <a:t>Bomgar Jump</a:t>
              </a:r>
              <a:r>
                <a:rPr lang="en-US" sz="1400" b="1" dirty="0">
                  <a:solidFill>
                    <a:srgbClr val="3F3F3F"/>
                  </a:solidFill>
                  <a:latin typeface="Myriad Pro" panose="020B0503030403020204" pitchFamily="34" charset="0"/>
                </a:rPr>
                <a:t> </a:t>
              </a:r>
              <a:r>
                <a:rPr lang="en-US" sz="1400" b="1" dirty="0" smtClean="0">
                  <a:solidFill>
                    <a:srgbClr val="3F3F3F"/>
                  </a:solidFill>
                  <a:latin typeface="Myriad Pro" panose="020B0503030403020204" pitchFamily="34" charset="0"/>
                </a:rPr>
                <a:t>(Agent)</a:t>
              </a:r>
              <a:endParaRPr lang="en-US" sz="1400" b="1" dirty="0">
                <a:solidFill>
                  <a:srgbClr val="3F3F3F"/>
                </a:solidFill>
                <a:latin typeface="Myriad Pro" panose="020B0503030403020204" pitchFamily="34" charset="0"/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1014904" y="610181"/>
            <a:ext cx="1203831" cy="1199163"/>
            <a:chOff x="1274116" y="256962"/>
            <a:chExt cx="1203831" cy="119916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74116" y="256962"/>
              <a:ext cx="761837" cy="524822"/>
            </a:xfrm>
            <a:prstGeom prst="rect">
              <a:avLst/>
            </a:prstGeom>
          </p:spPr>
        </p:pic>
        <p:sp>
          <p:nvSpPr>
            <p:cNvPr id="169" name="TextBox 168"/>
            <p:cNvSpPr txBox="1"/>
            <p:nvPr/>
          </p:nvSpPr>
          <p:spPr>
            <a:xfrm flipH="1">
              <a:off x="1280987" y="740544"/>
              <a:ext cx="1196960" cy="715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b="1" dirty="0" smtClean="0">
                  <a:solidFill>
                    <a:srgbClr val="3F3F3F"/>
                  </a:solidFill>
                  <a:latin typeface="Myriad Pro" panose="020B0503030403020204" pitchFamily="34" charset="0"/>
                </a:rPr>
                <a:t>Professor/University Employee</a:t>
              </a:r>
              <a:endParaRPr lang="en-US" sz="1350" b="1" dirty="0">
                <a:solidFill>
                  <a:srgbClr val="3F3F3F"/>
                </a:solidFill>
                <a:latin typeface="Myriad Pro" panose="020B0503030403020204" pitchFamily="34" charset="0"/>
              </a:endParaRPr>
            </a:p>
          </p:txBody>
        </p:sp>
      </p:grpSp>
      <p:sp>
        <p:nvSpPr>
          <p:cNvPr id="45" name="Rounded Rectangle 44"/>
          <p:cNvSpPr/>
          <p:nvPr/>
        </p:nvSpPr>
        <p:spPr>
          <a:xfrm>
            <a:off x="243840" y="2321276"/>
            <a:ext cx="8564880" cy="2460156"/>
          </a:xfrm>
          <a:prstGeom prst="roundRect">
            <a:avLst>
              <a:gd name="adj" fmla="val 8692"/>
            </a:avLst>
          </a:prstGeom>
          <a:noFill/>
          <a:ln w="6350">
            <a:solidFill>
              <a:schemeClr val="tx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57" name="Group 156"/>
          <p:cNvGrpSpPr/>
          <p:nvPr/>
        </p:nvGrpSpPr>
        <p:grpSpPr>
          <a:xfrm>
            <a:off x="607864" y="2645512"/>
            <a:ext cx="2688660" cy="1973930"/>
            <a:chOff x="706924" y="2645512"/>
            <a:chExt cx="2688660" cy="1973930"/>
          </a:xfrm>
        </p:grpSpPr>
        <p:grpSp>
          <p:nvGrpSpPr>
            <p:cNvPr id="42" name="Group 41"/>
            <p:cNvGrpSpPr/>
            <p:nvPr/>
          </p:nvGrpSpPr>
          <p:grpSpPr>
            <a:xfrm>
              <a:off x="706924" y="2963073"/>
              <a:ext cx="2688660" cy="1656369"/>
              <a:chOff x="203639" y="3101574"/>
              <a:chExt cx="2688660" cy="1656369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3639" y="3101574"/>
                <a:ext cx="2688660" cy="1656369"/>
              </a:xfrm>
              <a:prstGeom prst="rect">
                <a:avLst/>
              </a:prstGeom>
            </p:spPr>
          </p:pic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0085" y="3485559"/>
                <a:ext cx="2435922" cy="928831"/>
              </a:xfrm>
              <a:prstGeom prst="rect">
                <a:avLst/>
              </a:prstGeom>
              <a:effectLst>
                <a:outerShdw blurRad="101600" sx="105000" sy="105000" algn="ctr" rotWithShape="0">
                  <a:prstClr val="black">
                    <a:alpha val="40000"/>
                  </a:prstClr>
                </a:outerShdw>
              </a:effectLst>
            </p:spPr>
          </p:pic>
        </p:grpSp>
        <p:grpSp>
          <p:nvGrpSpPr>
            <p:cNvPr id="53" name="Group 52"/>
            <p:cNvGrpSpPr/>
            <p:nvPr/>
          </p:nvGrpSpPr>
          <p:grpSpPr>
            <a:xfrm>
              <a:off x="1632059" y="2971055"/>
              <a:ext cx="838390" cy="558591"/>
              <a:chOff x="689112" y="1907156"/>
              <a:chExt cx="966064" cy="643656"/>
            </a:xfrm>
            <a:effectLst>
              <a:glow rad="393700">
                <a:schemeClr val="bg1">
                  <a:alpha val="80000"/>
                </a:schemeClr>
              </a:glow>
            </a:effectLst>
          </p:grpSpPr>
          <p:pic>
            <p:nvPicPr>
              <p:cNvPr id="137" name="Picture 136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205423" y="2001026"/>
                <a:ext cx="449753" cy="460624"/>
              </a:xfrm>
              <a:prstGeom prst="rect">
                <a:avLst/>
              </a:prstGeom>
            </p:spPr>
          </p:pic>
          <p:pic>
            <p:nvPicPr>
              <p:cNvPr id="84" name="Picture 83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689112" y="1907156"/>
                <a:ext cx="647377" cy="643656"/>
              </a:xfrm>
              <a:prstGeom prst="rect">
                <a:avLst/>
              </a:prstGeom>
            </p:spPr>
          </p:pic>
        </p:grpSp>
        <p:sp>
          <p:nvSpPr>
            <p:cNvPr id="135" name="TextBox 134"/>
            <p:cNvSpPr txBox="1"/>
            <p:nvPr/>
          </p:nvSpPr>
          <p:spPr>
            <a:xfrm>
              <a:off x="1019946" y="2645512"/>
              <a:ext cx="20626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3F3F3F"/>
                  </a:solidFill>
                  <a:latin typeface="Myriad Pro" panose="020B0503030403020204" pitchFamily="34" charset="0"/>
                </a:rPr>
                <a:t>Bomgar Access Console</a:t>
              </a: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422" y="60872"/>
            <a:ext cx="643157" cy="639461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546560" y="2170706"/>
            <a:ext cx="159601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3F3F3F"/>
                </a:solidFill>
              </a:rPr>
              <a:t>University LAN/WAN</a:t>
            </a:r>
            <a:endParaRPr lang="en-US" sz="1200" dirty="0">
              <a:solidFill>
                <a:srgbClr val="3F3F3F"/>
              </a:solidFill>
            </a:endParaRPr>
          </a:p>
        </p:txBody>
      </p:sp>
      <p:grpSp>
        <p:nvGrpSpPr>
          <p:cNvPr id="1050" name="Group 1049"/>
          <p:cNvGrpSpPr/>
          <p:nvPr/>
        </p:nvGrpSpPr>
        <p:grpSpPr>
          <a:xfrm>
            <a:off x="3432941" y="787696"/>
            <a:ext cx="2278118" cy="1383260"/>
            <a:chOff x="3432941" y="787696"/>
            <a:chExt cx="2278118" cy="1383260"/>
          </a:xfrm>
        </p:grpSpPr>
        <p:sp>
          <p:nvSpPr>
            <p:cNvPr id="89" name="Rounded Rectangle 88"/>
            <p:cNvSpPr/>
            <p:nvPr/>
          </p:nvSpPr>
          <p:spPr>
            <a:xfrm>
              <a:off x="3432941" y="1023627"/>
              <a:ext cx="2278118" cy="915560"/>
            </a:xfrm>
            <a:prstGeom prst="roundRect">
              <a:avLst>
                <a:gd name="adj" fmla="val 8692"/>
              </a:avLst>
            </a:prstGeom>
            <a:noFill/>
            <a:ln w="6350">
              <a:solidFill>
                <a:schemeClr val="tx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1047" name="Group 1046"/>
            <p:cNvGrpSpPr/>
            <p:nvPr/>
          </p:nvGrpSpPr>
          <p:grpSpPr>
            <a:xfrm>
              <a:off x="3723192" y="787696"/>
              <a:ext cx="1697617" cy="1383260"/>
              <a:chOff x="3723192" y="787696"/>
              <a:chExt cx="1697617" cy="1383260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23192" y="1276632"/>
                <a:ext cx="1697617" cy="405387"/>
              </a:xfrm>
              <a:prstGeom prst="rect">
                <a:avLst/>
              </a:prstGeom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42610" y="787696"/>
                <a:ext cx="458781" cy="476900"/>
              </a:xfrm>
              <a:prstGeom prst="rect">
                <a:avLst/>
              </a:prstGeom>
              <a:effectLst>
                <a:glow rad="101600">
                  <a:schemeClr val="bg1">
                    <a:alpha val="40000"/>
                  </a:schemeClr>
                </a:glow>
              </a:effectLst>
            </p:spPr>
          </p:pic>
          <p:pic>
            <p:nvPicPr>
              <p:cNvPr id="87" name="Picture 86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42610" y="1694056"/>
                <a:ext cx="458781" cy="476900"/>
              </a:xfrm>
              <a:prstGeom prst="rect">
                <a:avLst/>
              </a:prstGeom>
              <a:effectLst>
                <a:glow rad="63500">
                  <a:schemeClr val="bg1">
                    <a:alpha val="40000"/>
                  </a:schemeClr>
                </a:glow>
              </a:effectLst>
            </p:spPr>
          </p:pic>
        </p:grpSp>
        <p:sp>
          <p:nvSpPr>
            <p:cNvPr id="58" name="TextBox 57"/>
            <p:cNvSpPr txBox="1"/>
            <p:nvPr/>
          </p:nvSpPr>
          <p:spPr>
            <a:xfrm>
              <a:off x="3580174" y="884012"/>
              <a:ext cx="51809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3F3F3F"/>
                  </a:solidFill>
                </a:rPr>
                <a:t>DMZ</a:t>
              </a:r>
              <a:endParaRPr lang="en-US" sz="1200" dirty="0">
                <a:solidFill>
                  <a:srgbClr val="3F3F3F"/>
                </a:solidFill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6092016" y="2477004"/>
            <a:ext cx="2407284" cy="2162538"/>
            <a:chOff x="6092016" y="2477004"/>
            <a:chExt cx="2407284" cy="2162538"/>
          </a:xfrm>
        </p:grpSpPr>
        <p:grpSp>
          <p:nvGrpSpPr>
            <p:cNvPr id="44" name="Group 43"/>
            <p:cNvGrpSpPr/>
            <p:nvPr/>
          </p:nvGrpSpPr>
          <p:grpSpPr>
            <a:xfrm>
              <a:off x="6977973" y="2477004"/>
              <a:ext cx="520992" cy="517998"/>
              <a:chOff x="7233750" y="1851895"/>
              <a:chExt cx="579146" cy="575818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7233750" y="1851895"/>
                <a:ext cx="579146" cy="57581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39326" y="2008726"/>
                <a:ext cx="259922" cy="289943"/>
              </a:xfrm>
              <a:prstGeom prst="rect">
                <a:avLst/>
              </a:prstGeom>
            </p:spPr>
          </p:pic>
        </p:grpSp>
        <p:cxnSp>
          <p:nvCxnSpPr>
            <p:cNvPr id="71" name="Straight Connector 70"/>
            <p:cNvCxnSpPr/>
            <p:nvPr/>
          </p:nvCxnSpPr>
          <p:spPr>
            <a:xfrm>
              <a:off x="7238469" y="2971811"/>
              <a:ext cx="0" cy="231761"/>
            </a:xfrm>
            <a:prstGeom prst="line">
              <a:avLst/>
            </a:prstGeom>
            <a:ln w="28575">
              <a:solidFill>
                <a:schemeClr val="accent3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Elbow Connector 65"/>
            <p:cNvCxnSpPr/>
            <p:nvPr/>
          </p:nvCxnSpPr>
          <p:spPr>
            <a:xfrm rot="16200000" flipH="1">
              <a:off x="7145062" y="3044493"/>
              <a:ext cx="186814" cy="1882072"/>
            </a:xfrm>
            <a:prstGeom prst="bentConnector3">
              <a:avLst>
                <a:gd name="adj1" fmla="val -362884"/>
              </a:avLst>
            </a:prstGeom>
            <a:ln w="31750">
              <a:solidFill>
                <a:schemeClr val="accent3">
                  <a:lumMod val="50000"/>
                  <a:lumOff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43" name="Group 1042"/>
            <p:cNvGrpSpPr/>
            <p:nvPr/>
          </p:nvGrpSpPr>
          <p:grpSpPr>
            <a:xfrm>
              <a:off x="6092016" y="3892122"/>
              <a:ext cx="410833" cy="747420"/>
              <a:chOff x="6137838" y="3729761"/>
              <a:chExt cx="934809" cy="1700674"/>
            </a:xfrm>
          </p:grpSpPr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37838" y="3729761"/>
                <a:ext cx="934809" cy="1700674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59013" y="3954102"/>
                <a:ext cx="453343" cy="505705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96074" y="4566228"/>
                <a:ext cx="550341" cy="550341"/>
              </a:xfrm>
              <a:prstGeom prst="rect">
                <a:avLst/>
              </a:prstGeom>
            </p:spPr>
          </p:pic>
        </p:grpSp>
        <p:grpSp>
          <p:nvGrpSpPr>
            <p:cNvPr id="1044" name="Group 1043"/>
            <p:cNvGrpSpPr/>
            <p:nvPr/>
          </p:nvGrpSpPr>
          <p:grpSpPr>
            <a:xfrm>
              <a:off x="6703904" y="3892121"/>
              <a:ext cx="410833" cy="747420"/>
              <a:chOff x="7558156" y="3729765"/>
              <a:chExt cx="934809" cy="1700676"/>
            </a:xfrm>
          </p:grpSpPr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8156" y="3729765"/>
                <a:ext cx="934809" cy="1700676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14433" y="4669223"/>
                <a:ext cx="422253" cy="508268"/>
              </a:xfrm>
              <a:prstGeom prst="rect">
                <a:avLst/>
              </a:prstGeom>
            </p:spPr>
          </p:pic>
        </p:grpSp>
        <p:grpSp>
          <p:nvGrpSpPr>
            <p:cNvPr id="1045" name="Group 1044"/>
            <p:cNvGrpSpPr/>
            <p:nvPr/>
          </p:nvGrpSpPr>
          <p:grpSpPr>
            <a:xfrm>
              <a:off x="7315791" y="3892121"/>
              <a:ext cx="410833" cy="747420"/>
              <a:chOff x="9177431" y="3729765"/>
              <a:chExt cx="934809" cy="1700676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77431" y="3729765"/>
                <a:ext cx="934809" cy="1700676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46706" y="4495930"/>
                <a:ext cx="596259" cy="596258"/>
              </a:xfrm>
              <a:prstGeom prst="rect">
                <a:avLst/>
              </a:prstGeom>
            </p:spPr>
          </p:pic>
        </p:grp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9709" y="4078936"/>
              <a:ext cx="639591" cy="498072"/>
            </a:xfrm>
            <a:prstGeom prst="rect">
              <a:avLst/>
            </a:prstGeom>
          </p:spPr>
        </p:pic>
        <p:sp>
          <p:nvSpPr>
            <p:cNvPr id="60" name="Rectangle 59"/>
            <p:cNvSpPr/>
            <p:nvPr/>
          </p:nvSpPr>
          <p:spPr>
            <a:xfrm>
              <a:off x="6146890" y="3484971"/>
              <a:ext cx="430693" cy="146090"/>
            </a:xfrm>
            <a:prstGeom prst="rect">
              <a:avLst/>
            </a:prstGeom>
            <a:solidFill>
              <a:schemeClr val="accent3">
                <a:lumMod val="50000"/>
                <a:lumOff val="50000"/>
              </a:schemeClr>
            </a:solidFill>
            <a:ln>
              <a:solidFill>
                <a:schemeClr val="accent3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prstClr val="white"/>
                  </a:solidFill>
                </a:rPr>
                <a:t>RDP</a:t>
              </a:r>
            </a:p>
          </p:txBody>
        </p:sp>
        <p:cxnSp>
          <p:nvCxnSpPr>
            <p:cNvPr id="74" name="Straight Arrow Connector 73"/>
            <p:cNvCxnSpPr>
              <a:endCxn id="30" idx="0"/>
            </p:cNvCxnSpPr>
            <p:nvPr/>
          </p:nvCxnSpPr>
          <p:spPr>
            <a:xfrm>
              <a:off x="7510976" y="3222228"/>
              <a:ext cx="10232" cy="669893"/>
            </a:xfrm>
            <a:prstGeom prst="straightConnector1">
              <a:avLst/>
            </a:prstGeom>
            <a:ln w="28575">
              <a:solidFill>
                <a:schemeClr val="accent3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Rectangle 93"/>
            <p:cNvSpPr/>
            <p:nvPr/>
          </p:nvSpPr>
          <p:spPr>
            <a:xfrm>
              <a:off x="7258855" y="3404275"/>
              <a:ext cx="505457" cy="307483"/>
            </a:xfrm>
            <a:prstGeom prst="rect">
              <a:avLst/>
            </a:prstGeom>
            <a:solidFill>
              <a:schemeClr val="accent3">
                <a:lumMod val="50000"/>
                <a:lumOff val="50000"/>
              </a:schemeClr>
            </a:solidFill>
            <a:ln>
              <a:solidFill>
                <a:schemeClr val="accent3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>
                  <a:solidFill>
                    <a:prstClr val="white"/>
                  </a:solidFill>
                </a:rPr>
                <a:t>SSH /</a:t>
              </a:r>
              <a:endParaRPr lang="en-US" sz="900" dirty="0">
                <a:solidFill>
                  <a:prstClr val="white"/>
                </a:solidFill>
              </a:endParaRPr>
            </a:p>
            <a:p>
              <a:pPr algn="ctr"/>
              <a:r>
                <a:rPr lang="en-US" sz="900" dirty="0">
                  <a:solidFill>
                    <a:prstClr val="white"/>
                  </a:solidFill>
                </a:rPr>
                <a:t>Telnet</a:t>
              </a:r>
            </a:p>
          </p:txBody>
        </p:sp>
        <p:cxnSp>
          <p:nvCxnSpPr>
            <p:cNvPr id="77" name="Straight Arrow Connector 76"/>
            <p:cNvCxnSpPr>
              <a:endCxn id="26" idx="0"/>
            </p:cNvCxnSpPr>
            <p:nvPr/>
          </p:nvCxnSpPr>
          <p:spPr>
            <a:xfrm>
              <a:off x="6909319" y="3222228"/>
              <a:ext cx="2" cy="669893"/>
            </a:xfrm>
            <a:prstGeom prst="straightConnector1">
              <a:avLst/>
            </a:prstGeom>
            <a:ln w="28575">
              <a:solidFill>
                <a:schemeClr val="accent3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/>
          </p:nvSpPr>
          <p:spPr>
            <a:xfrm>
              <a:off x="7224487" y="2528254"/>
              <a:ext cx="1057909" cy="4154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 smtClean="0">
                  <a:solidFill>
                    <a:srgbClr val="3F3F3F"/>
                  </a:solidFill>
                  <a:latin typeface="Myriad Pro" panose="020B0503030403020204" pitchFamily="34" charset="0"/>
                </a:rPr>
                <a:t>Bomgar</a:t>
              </a:r>
            </a:p>
            <a:p>
              <a:pPr algn="ctr"/>
              <a:r>
                <a:rPr lang="en-US" sz="1050" dirty="0" smtClean="0">
                  <a:solidFill>
                    <a:srgbClr val="3F3F3F"/>
                  </a:solidFill>
                  <a:latin typeface="Myriad Pro" panose="020B0503030403020204" pitchFamily="34" charset="0"/>
                </a:rPr>
                <a:t>Jumpoint</a:t>
              </a:r>
              <a:endParaRPr lang="en-US" sz="1050" dirty="0">
                <a:solidFill>
                  <a:srgbClr val="3F3F3F"/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6673813" y="3484971"/>
              <a:ext cx="430693" cy="146090"/>
            </a:xfrm>
            <a:prstGeom prst="rect">
              <a:avLst/>
            </a:prstGeom>
            <a:solidFill>
              <a:schemeClr val="accent3">
                <a:lumMod val="50000"/>
                <a:lumOff val="50000"/>
              </a:schemeClr>
            </a:solidFill>
            <a:ln>
              <a:solidFill>
                <a:schemeClr val="accent3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>
                  <a:solidFill>
                    <a:prstClr val="white"/>
                  </a:solidFill>
                </a:rPr>
                <a:t>vPro</a:t>
              </a:r>
              <a:endParaRPr lang="en-US" sz="900" dirty="0">
                <a:solidFill>
                  <a:prstClr val="white"/>
                </a:solidFill>
              </a:endParaRPr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7914624" y="3404275"/>
              <a:ext cx="505457" cy="307483"/>
            </a:xfrm>
            <a:prstGeom prst="rect">
              <a:avLst/>
            </a:prstGeom>
            <a:solidFill>
              <a:schemeClr val="accent3">
                <a:lumMod val="50000"/>
                <a:lumOff val="50000"/>
              </a:schemeClr>
            </a:solidFill>
            <a:ln>
              <a:solidFill>
                <a:schemeClr val="accent3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>
                  <a:solidFill>
                    <a:prstClr val="white"/>
                  </a:solidFill>
                </a:rPr>
                <a:t>SSH /</a:t>
              </a:r>
              <a:endParaRPr lang="en-US" sz="900" dirty="0">
                <a:solidFill>
                  <a:prstClr val="white"/>
                </a:solidFill>
              </a:endParaRPr>
            </a:p>
            <a:p>
              <a:pPr algn="ctr"/>
              <a:r>
                <a:rPr lang="en-US" sz="900" dirty="0">
                  <a:solidFill>
                    <a:prstClr val="white"/>
                  </a:solidFill>
                </a:rPr>
                <a:t>Telnet</a:t>
              </a:r>
            </a:p>
          </p:txBody>
        </p:sp>
      </p:grpSp>
      <p:cxnSp>
        <p:nvCxnSpPr>
          <p:cNvPr id="146" name="Elbow Connector 145"/>
          <p:cNvCxnSpPr>
            <a:stCxn id="5" idx="1"/>
            <a:endCxn id="20" idx="1"/>
          </p:cNvCxnSpPr>
          <p:nvPr/>
        </p:nvCxnSpPr>
        <p:spPr>
          <a:xfrm flipV="1">
            <a:off x="1776741" y="380603"/>
            <a:ext cx="2473681" cy="491989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2" name="Group 1041"/>
          <p:cNvGrpSpPr/>
          <p:nvPr/>
        </p:nvGrpSpPr>
        <p:grpSpPr>
          <a:xfrm>
            <a:off x="2150013" y="742310"/>
            <a:ext cx="488039" cy="246221"/>
            <a:chOff x="1992608" y="-467419"/>
            <a:chExt cx="488039" cy="246221"/>
          </a:xfrm>
        </p:grpSpPr>
        <p:sp>
          <p:nvSpPr>
            <p:cNvPr id="1035" name="Rectangle 1034"/>
            <p:cNvSpPr/>
            <p:nvPr/>
          </p:nvSpPr>
          <p:spPr>
            <a:xfrm>
              <a:off x="1992608" y="-433268"/>
              <a:ext cx="442971" cy="17791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rgbClr val="3F3F3F"/>
                </a:solidFill>
              </a:endParaRPr>
            </a:p>
          </p:txBody>
        </p:sp>
        <p:grpSp>
          <p:nvGrpSpPr>
            <p:cNvPr id="1041" name="Group 1040"/>
            <p:cNvGrpSpPr/>
            <p:nvPr/>
          </p:nvGrpSpPr>
          <p:grpSpPr>
            <a:xfrm>
              <a:off x="2061331" y="-467419"/>
              <a:ext cx="419316" cy="246221"/>
              <a:chOff x="1264560" y="155987"/>
              <a:chExt cx="419316" cy="246221"/>
            </a:xfrm>
          </p:grpSpPr>
          <p:pic>
            <p:nvPicPr>
              <p:cNvPr id="143" name="Picture 142"/>
              <p:cNvPicPr>
                <a:picLocks noChangeAspect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64560" y="214435"/>
                <a:ext cx="84014" cy="116262"/>
              </a:xfrm>
              <a:prstGeom prst="rect">
                <a:avLst/>
              </a:prstGeom>
            </p:spPr>
          </p:pic>
          <p:sp>
            <p:nvSpPr>
              <p:cNvPr id="1028" name="TextBox 1027"/>
              <p:cNvSpPr txBox="1"/>
              <p:nvPr/>
            </p:nvSpPr>
            <p:spPr>
              <a:xfrm>
                <a:off x="1287614" y="155987"/>
                <a:ext cx="39626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>
                    <a:solidFill>
                      <a:srgbClr val="77933C">
                        <a:lumMod val="75000"/>
                      </a:srgbClr>
                    </a:solidFill>
                  </a:rPr>
                  <a:t>443</a:t>
                </a:r>
                <a:endParaRPr lang="en-US" sz="1000" dirty="0">
                  <a:solidFill>
                    <a:srgbClr val="77933C">
                      <a:lumMod val="75000"/>
                    </a:srgbClr>
                  </a:solidFill>
                </a:endParaRPr>
              </a:p>
            </p:txBody>
          </p:sp>
        </p:grpSp>
      </p:grpSp>
      <p:cxnSp>
        <p:nvCxnSpPr>
          <p:cNvPr id="176" name="Elbow Connector 175"/>
          <p:cNvCxnSpPr>
            <a:stCxn id="135" idx="0"/>
            <a:endCxn id="22" idx="3"/>
          </p:cNvCxnSpPr>
          <p:nvPr/>
        </p:nvCxnSpPr>
        <p:spPr>
          <a:xfrm rot="16200000" flipH="1">
            <a:off x="4419837" y="177868"/>
            <a:ext cx="90491" cy="5025779"/>
          </a:xfrm>
          <a:prstGeom prst="bentConnector4">
            <a:avLst>
              <a:gd name="adj1" fmla="val -185256"/>
              <a:gd name="adj2" fmla="val 86490"/>
            </a:avLst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87" idx="2"/>
          </p:cNvCxnSpPr>
          <p:nvPr/>
        </p:nvCxnSpPr>
        <p:spPr>
          <a:xfrm flipV="1">
            <a:off x="4566040" y="2170956"/>
            <a:ext cx="5961" cy="306048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flipV="1">
            <a:off x="4092550" y="2505119"/>
            <a:ext cx="5715" cy="335357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 flipV="1">
            <a:off x="5263515" y="2488968"/>
            <a:ext cx="5715" cy="335357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>
            <a:off x="4566040" y="626597"/>
            <a:ext cx="0" cy="216848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Group 77"/>
          <p:cNvGrpSpPr/>
          <p:nvPr/>
        </p:nvGrpSpPr>
        <p:grpSpPr>
          <a:xfrm>
            <a:off x="2383807" y="2347720"/>
            <a:ext cx="488039" cy="246221"/>
            <a:chOff x="1992608" y="-467419"/>
            <a:chExt cx="488039" cy="246221"/>
          </a:xfrm>
        </p:grpSpPr>
        <p:sp>
          <p:nvSpPr>
            <p:cNvPr id="79" name="Rectangle 78"/>
            <p:cNvSpPr/>
            <p:nvPr/>
          </p:nvSpPr>
          <p:spPr>
            <a:xfrm>
              <a:off x="1992608" y="-433268"/>
              <a:ext cx="442971" cy="17791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rgbClr val="3F3F3F"/>
                </a:solidFill>
              </a:endParaRPr>
            </a:p>
          </p:txBody>
        </p:sp>
        <p:grpSp>
          <p:nvGrpSpPr>
            <p:cNvPr id="80" name="Group 79"/>
            <p:cNvGrpSpPr/>
            <p:nvPr/>
          </p:nvGrpSpPr>
          <p:grpSpPr>
            <a:xfrm>
              <a:off x="2061331" y="-467419"/>
              <a:ext cx="419316" cy="246221"/>
              <a:chOff x="1264560" y="155987"/>
              <a:chExt cx="419316" cy="246221"/>
            </a:xfrm>
          </p:grpSpPr>
          <p:pic>
            <p:nvPicPr>
              <p:cNvPr id="81" name="Picture 80"/>
              <p:cNvPicPr>
                <a:picLocks noChangeAspect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64560" y="214435"/>
                <a:ext cx="84014" cy="116262"/>
              </a:xfrm>
              <a:prstGeom prst="rect">
                <a:avLst/>
              </a:prstGeom>
            </p:spPr>
          </p:pic>
          <p:sp>
            <p:nvSpPr>
              <p:cNvPr id="82" name="TextBox 81"/>
              <p:cNvSpPr txBox="1"/>
              <p:nvPr/>
            </p:nvSpPr>
            <p:spPr>
              <a:xfrm>
                <a:off x="1287614" y="155987"/>
                <a:ext cx="39626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>
                    <a:solidFill>
                      <a:srgbClr val="77933C">
                        <a:lumMod val="75000"/>
                      </a:srgbClr>
                    </a:solidFill>
                  </a:rPr>
                  <a:t>443</a:t>
                </a:r>
                <a:endParaRPr lang="en-US" sz="1000" dirty="0">
                  <a:solidFill>
                    <a:srgbClr val="77933C">
                      <a:lumMod val="75000"/>
                    </a:srgbClr>
                  </a:solidFill>
                </a:endParaRPr>
              </a:p>
            </p:txBody>
          </p:sp>
        </p:grpSp>
      </p:grpSp>
      <p:grpSp>
        <p:nvGrpSpPr>
          <p:cNvPr id="85" name="Group 84"/>
          <p:cNvGrpSpPr/>
          <p:nvPr/>
        </p:nvGrpSpPr>
        <p:grpSpPr>
          <a:xfrm>
            <a:off x="5635561" y="2364180"/>
            <a:ext cx="488039" cy="246221"/>
            <a:chOff x="1992608" y="-467419"/>
            <a:chExt cx="488039" cy="246221"/>
          </a:xfrm>
        </p:grpSpPr>
        <p:sp>
          <p:nvSpPr>
            <p:cNvPr id="93" name="Rectangle 92"/>
            <p:cNvSpPr/>
            <p:nvPr/>
          </p:nvSpPr>
          <p:spPr>
            <a:xfrm>
              <a:off x="1992608" y="-433268"/>
              <a:ext cx="442971" cy="17791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rgbClr val="3F3F3F"/>
                </a:solidFill>
              </a:endParaRPr>
            </a:p>
          </p:txBody>
        </p:sp>
        <p:grpSp>
          <p:nvGrpSpPr>
            <p:cNvPr id="95" name="Group 94"/>
            <p:cNvGrpSpPr/>
            <p:nvPr/>
          </p:nvGrpSpPr>
          <p:grpSpPr>
            <a:xfrm>
              <a:off x="2061331" y="-467419"/>
              <a:ext cx="419316" cy="246221"/>
              <a:chOff x="1264560" y="155987"/>
              <a:chExt cx="419316" cy="246221"/>
            </a:xfrm>
          </p:grpSpPr>
          <p:pic>
            <p:nvPicPr>
              <p:cNvPr id="96" name="Picture 95"/>
              <p:cNvPicPr>
                <a:picLocks noChangeAspect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64560" y="214435"/>
                <a:ext cx="84014" cy="116262"/>
              </a:xfrm>
              <a:prstGeom prst="rect">
                <a:avLst/>
              </a:prstGeom>
            </p:spPr>
          </p:pic>
          <p:sp>
            <p:nvSpPr>
              <p:cNvPr id="97" name="TextBox 96"/>
              <p:cNvSpPr txBox="1"/>
              <p:nvPr/>
            </p:nvSpPr>
            <p:spPr>
              <a:xfrm>
                <a:off x="1287614" y="155987"/>
                <a:ext cx="39626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>
                    <a:solidFill>
                      <a:srgbClr val="77933C">
                        <a:lumMod val="75000"/>
                      </a:srgbClr>
                    </a:solidFill>
                  </a:rPr>
                  <a:t>443</a:t>
                </a:r>
                <a:endParaRPr lang="en-US" sz="1000" dirty="0">
                  <a:solidFill>
                    <a:srgbClr val="77933C">
                      <a:lumMod val="75000"/>
                    </a:srgbClr>
                  </a:solidFill>
                </a:endParaRPr>
              </a:p>
            </p:txBody>
          </p:sp>
        </p:grp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092016" y="3190692"/>
            <a:ext cx="2390775" cy="14287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242301" y="223418"/>
            <a:ext cx="2614378" cy="138499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1200" i="1" dirty="0">
                <a:solidFill>
                  <a:srgbClr val="3F3F3F"/>
                </a:solidFill>
              </a:rPr>
              <a:t>Extend remote connection protocols beyond the LAN without compromising security by using a Layer 7 (Application) approach that incorporates much tighter controls than those available with a traditional VPN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1" y="1201330"/>
            <a:ext cx="422781" cy="48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 idx="1"/>
          </p:nvPr>
        </p:nvGraphicFramePr>
        <p:xfrm>
          <a:off x="457200" y="4087445"/>
          <a:ext cx="8229600" cy="7502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5139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Travis Britt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RSM 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Brian Page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 Solutions Engineer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5139"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2"/>
                        </a:rPr>
                        <a:t>tbritt@Bomgar.com</a:t>
                      </a:r>
                      <a:r>
                        <a:rPr lang="en-US" dirty="0" smtClean="0"/>
                        <a:t>  (770)</a:t>
                      </a:r>
                      <a:r>
                        <a:rPr lang="en-US" baseline="0" dirty="0" smtClean="0"/>
                        <a:t> 807-5850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3"/>
                        </a:rPr>
                        <a:t>bpage@Bomgar.com</a:t>
                      </a:r>
                      <a:r>
                        <a:rPr lang="en-US" dirty="0" smtClean="0"/>
                        <a:t>  (770) 407-1818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5" name="Title 4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For Your Time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747" y="2946399"/>
            <a:ext cx="4435829" cy="85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55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F95602"/>
                </a:solidFill>
                <a:ea typeface="ＭＳ Ｐゴシック" pitchFamily="34" charset="-128"/>
                <a:cs typeface="Myriad Pro"/>
              </a:rPr>
              <a:t>Bomgar Enterprise Remote Support Features</a:t>
            </a:r>
            <a:br>
              <a:rPr lang="en-US" sz="2400" dirty="0">
                <a:solidFill>
                  <a:srgbClr val="F95602"/>
                </a:solidFill>
                <a:ea typeface="ＭＳ Ｐゴシック" pitchFamily="34" charset="-128"/>
                <a:cs typeface="Myriad Pro"/>
              </a:rPr>
            </a:b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74319" y="271886"/>
            <a:ext cx="8216538" cy="66479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rgbClr val="FF5500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rgbClr val="F95602"/>
              </a:solidFill>
              <a:latin typeface="+mn-lt"/>
              <a:ea typeface="ＭＳ Ｐゴシック" pitchFamily="34" charset="-128"/>
              <a:cs typeface="Myriad Pro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469904" y="2483376"/>
            <a:ext cx="1870022" cy="2130516"/>
            <a:chOff x="270083" y="2483376"/>
            <a:chExt cx="1870022" cy="2130516"/>
          </a:xfrm>
        </p:grpSpPr>
        <p:sp>
          <p:nvSpPr>
            <p:cNvPr id="10" name="Rounded Rectangle 9"/>
            <p:cNvSpPr/>
            <p:nvPr/>
          </p:nvSpPr>
          <p:spPr>
            <a:xfrm>
              <a:off x="270083" y="2483376"/>
              <a:ext cx="1870022" cy="394740"/>
            </a:xfrm>
            <a:prstGeom prst="roundRect">
              <a:avLst/>
            </a:prstGeom>
            <a:solidFill>
              <a:srgbClr val="FF55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2880" tIns="137160" rIns="137160" bIns="137160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en-US" sz="1200" b="1" dirty="0" smtClean="0">
                  <a:solidFill>
                    <a:schemeClr val="bg1"/>
                  </a:solidFill>
                </a:rPr>
                <a:t>CONSOLIDATION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70083" y="2998065"/>
              <a:ext cx="1870022" cy="1615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46304" indent="-146304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400" dirty="0" smtClean="0">
                  <a:latin typeface="Myriad Pro" panose="020B0503030403020204" pitchFamily="34" charset="0"/>
                </a:rPr>
                <a:t>Support Multiple Platforms</a:t>
              </a:r>
            </a:p>
            <a:p>
              <a:pPr marL="146304" indent="-146304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400" dirty="0" smtClean="0">
                  <a:latin typeface="Myriad Pro" panose="020B0503030403020204" pitchFamily="34" charset="0"/>
                </a:rPr>
                <a:t>Support Mobile Devices</a:t>
              </a:r>
            </a:p>
            <a:p>
              <a:pPr marL="146304" indent="-146304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400" dirty="0" smtClean="0">
                  <a:latin typeface="Myriad Pro" panose="020B0503030403020204" pitchFamily="34" charset="0"/>
                </a:rPr>
                <a:t>On or Off Network</a:t>
              </a:r>
            </a:p>
            <a:p>
              <a:pPr marL="146304" indent="-146304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400" dirty="0" smtClean="0">
                  <a:latin typeface="Myriad Pro" panose="020B0503030403020204" pitchFamily="34" charset="0"/>
                </a:rPr>
                <a:t>All with Bomgar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879032" y="1179957"/>
            <a:ext cx="1874560" cy="3003048"/>
            <a:chOff x="4669834" y="1179957"/>
            <a:chExt cx="1874560" cy="3003048"/>
          </a:xfrm>
        </p:grpSpPr>
        <p:sp>
          <p:nvSpPr>
            <p:cNvPr id="7" name="Rounded Rectangle 6"/>
            <p:cNvSpPr/>
            <p:nvPr/>
          </p:nvSpPr>
          <p:spPr>
            <a:xfrm>
              <a:off x="4672103" y="2483376"/>
              <a:ext cx="1870022" cy="394740"/>
            </a:xfrm>
            <a:prstGeom prst="roundRect">
              <a:avLst/>
            </a:prstGeom>
            <a:solidFill>
              <a:srgbClr val="FF55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2880" tIns="137160" rIns="137160" bIns="137160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en-US" sz="1200" b="1" dirty="0" smtClean="0">
                  <a:solidFill>
                    <a:schemeClr val="bg1"/>
                  </a:solidFill>
                </a:rPr>
                <a:t>INTEGRATION</a:t>
              </a: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69834" y="1179957"/>
              <a:ext cx="1874560" cy="1126015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4672103" y="2998065"/>
              <a:ext cx="1870022" cy="1184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46304" indent="-146304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400" dirty="0">
                  <a:latin typeface="Myriad Pro" panose="020B0503030403020204" pitchFamily="34" charset="0"/>
                </a:rPr>
                <a:t>ITSM/CRM System</a:t>
              </a:r>
            </a:p>
            <a:p>
              <a:pPr marL="146304" indent="-146304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400" dirty="0">
                  <a:latin typeface="Myriad Pro" panose="020B0503030403020204" pitchFamily="34" charset="0"/>
                </a:rPr>
                <a:t>Ticketing Systems</a:t>
              </a:r>
            </a:p>
            <a:p>
              <a:pPr marL="146304" indent="-146304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400" dirty="0">
                  <a:latin typeface="Myriad Pro" panose="020B0503030403020204" pitchFamily="34" charset="0"/>
                </a:rPr>
                <a:t>Security Providers</a:t>
              </a:r>
            </a:p>
            <a:p>
              <a:pPr marL="146304" indent="-146304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400" dirty="0">
                  <a:latin typeface="Myriad Pro" panose="020B0503030403020204" pitchFamily="34" charset="0"/>
                </a:rPr>
                <a:t>Inventory </a:t>
              </a:r>
              <a:r>
                <a:rPr lang="en-US" sz="1400" dirty="0" smtClean="0">
                  <a:latin typeface="Myriad Pro" panose="020B0503030403020204" pitchFamily="34" charset="0"/>
                </a:rPr>
                <a:t>Systems</a:t>
              </a:r>
              <a:endParaRPr lang="en-US" sz="1400" dirty="0">
                <a:latin typeface="Myriad Pro" panose="020B0503030403020204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722855" y="2483376"/>
            <a:ext cx="1870022" cy="2333428"/>
            <a:chOff x="2547441" y="2483376"/>
            <a:chExt cx="1870022" cy="2333428"/>
          </a:xfrm>
        </p:grpSpPr>
        <p:sp>
          <p:nvSpPr>
            <p:cNvPr id="16" name="Rounded Rectangle 15"/>
            <p:cNvSpPr/>
            <p:nvPr/>
          </p:nvSpPr>
          <p:spPr>
            <a:xfrm>
              <a:off x="2547441" y="2483376"/>
              <a:ext cx="1870022" cy="394740"/>
            </a:xfrm>
            <a:prstGeom prst="roundRect">
              <a:avLst/>
            </a:prstGeom>
            <a:solidFill>
              <a:srgbClr val="FF55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2880" tIns="137160" rIns="137160" bIns="137160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en-US" sz="1200" b="1" dirty="0" smtClean="0">
                  <a:solidFill>
                    <a:schemeClr val="bg1"/>
                  </a:solidFill>
                </a:rPr>
                <a:t>SERVICE LEVELS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547441" y="2985533"/>
              <a:ext cx="1870022" cy="18312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46304" indent="-146304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400" dirty="0">
                  <a:latin typeface="Myriad Pro" panose="020B0503030403020204" pitchFamily="34" charset="0"/>
                </a:rPr>
                <a:t>Chat-based support</a:t>
              </a:r>
            </a:p>
            <a:p>
              <a:pPr marL="146304" indent="-146304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400" dirty="0" smtClean="0">
                  <a:latin typeface="Myriad Pro" panose="020B0503030403020204" pitchFamily="34" charset="0"/>
                </a:rPr>
                <a:t>Easy Session Initiation</a:t>
              </a:r>
              <a:endParaRPr lang="en-US" sz="1400" dirty="0">
                <a:latin typeface="Myriad Pro" panose="020B0503030403020204" pitchFamily="34" charset="0"/>
              </a:endParaRPr>
            </a:p>
            <a:p>
              <a:pPr marL="146304" indent="-146304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400" dirty="0" smtClean="0">
                  <a:latin typeface="Myriad Pro" panose="020B0503030403020204" pitchFamily="34" charset="0"/>
                </a:rPr>
                <a:t>Increased First </a:t>
              </a:r>
              <a:r>
                <a:rPr lang="en-US" sz="1400" dirty="0">
                  <a:latin typeface="Myriad Pro" panose="020B0503030403020204" pitchFamily="34" charset="0"/>
                </a:rPr>
                <a:t>Call Resolution</a:t>
              </a:r>
            </a:p>
            <a:p>
              <a:pPr marL="146304" indent="-146304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400" dirty="0" smtClean="0">
                  <a:latin typeface="Myriad Pro" panose="020B0503030403020204" pitchFamily="34" charset="0"/>
                </a:rPr>
                <a:t>Collaboration and Escalation</a:t>
              </a:r>
              <a:endParaRPr lang="en-US" sz="1400" dirty="0">
                <a:latin typeface="Myriad Pro" panose="020B0503030403020204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016598" y="2483375"/>
            <a:ext cx="1870022" cy="2324416"/>
            <a:chOff x="6816777" y="2483375"/>
            <a:chExt cx="1870022" cy="2324416"/>
          </a:xfrm>
        </p:grpSpPr>
        <p:sp>
          <p:nvSpPr>
            <p:cNvPr id="13" name="Rounded Rectangle 12"/>
            <p:cNvSpPr/>
            <p:nvPr/>
          </p:nvSpPr>
          <p:spPr>
            <a:xfrm>
              <a:off x="6816777" y="2483375"/>
              <a:ext cx="1870022" cy="394740"/>
            </a:xfrm>
            <a:prstGeom prst="roundRect">
              <a:avLst/>
            </a:prstGeom>
            <a:solidFill>
              <a:srgbClr val="FF55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2880" tIns="137160" rIns="137160" bIns="137160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en-US" sz="1200" b="1" dirty="0" smtClean="0">
                  <a:solidFill>
                    <a:schemeClr val="bg1"/>
                  </a:solidFill>
                </a:rPr>
                <a:t>S</a:t>
              </a:r>
              <a:r>
                <a:rPr lang="en-US" sz="1200" b="1" dirty="0">
                  <a:solidFill>
                    <a:schemeClr val="bg1"/>
                  </a:solidFill>
                </a:rPr>
                <a:t>ECURIT</a:t>
              </a:r>
              <a:r>
                <a:rPr lang="en-US" sz="1200" b="1" dirty="0" smtClean="0">
                  <a:solidFill>
                    <a:schemeClr val="bg1"/>
                  </a:solidFill>
                </a:rPr>
                <a:t>Y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816777" y="2998065"/>
              <a:ext cx="1870022" cy="18097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46304" indent="-146304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380" dirty="0" smtClean="0">
                  <a:latin typeface="Myriad Pro" panose="020B0503030403020204" pitchFamily="34" charset="0"/>
                </a:rPr>
                <a:t>The Appliance</a:t>
              </a:r>
              <a:endParaRPr lang="en-US" sz="1380" dirty="0">
                <a:latin typeface="Myriad Pro" panose="020B0503030403020204" pitchFamily="34" charset="0"/>
              </a:endParaRPr>
            </a:p>
            <a:p>
              <a:pPr marL="146304" indent="-146304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380" dirty="0" smtClean="0">
                  <a:latin typeface="Myriad Pro" panose="020B0503030403020204" pitchFamily="34" charset="0"/>
                </a:rPr>
                <a:t>Centralized Management</a:t>
              </a:r>
              <a:endParaRPr lang="en-US" sz="1380" dirty="0">
                <a:latin typeface="Myriad Pro" panose="020B0503030403020204" pitchFamily="34" charset="0"/>
              </a:endParaRPr>
            </a:p>
            <a:p>
              <a:pPr marL="146304" indent="-146304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380" dirty="0" smtClean="0">
                  <a:latin typeface="Myriad Pro" panose="020B0503030403020204" pitchFamily="34" charset="0"/>
                </a:rPr>
                <a:t>Centralized Reporting</a:t>
              </a:r>
            </a:p>
            <a:p>
              <a:pPr marL="146304" indent="-146304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380" dirty="0" smtClean="0">
                  <a:latin typeface="Myriad Pro" panose="020B0503030403020204" pitchFamily="34" charset="0"/>
                </a:rPr>
                <a:t>Multiple Deployment Options</a:t>
              </a:r>
              <a:endParaRPr lang="en-US" sz="1380" dirty="0">
                <a:latin typeface="Myriad Pro" panose="020B0503030403020204" pitchFamily="34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976" y="928543"/>
            <a:ext cx="1369780" cy="138556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4" y="1229834"/>
            <a:ext cx="1870022" cy="1172503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7370065" y="1179957"/>
            <a:ext cx="1036319" cy="1124140"/>
            <a:chOff x="7370065" y="1121664"/>
            <a:chExt cx="1169560" cy="1274064"/>
          </a:xfrm>
        </p:grpSpPr>
        <p:sp>
          <p:nvSpPr>
            <p:cNvPr id="22" name="Rounded Rectangle 21"/>
            <p:cNvSpPr/>
            <p:nvPr/>
          </p:nvSpPr>
          <p:spPr>
            <a:xfrm>
              <a:off x="7370065" y="1121664"/>
              <a:ext cx="1169560" cy="1274064"/>
            </a:xfrm>
            <a:prstGeom prst="roundRect">
              <a:avLst/>
            </a:prstGeom>
            <a:solidFill>
              <a:srgbClr val="2537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4241" y="1218554"/>
              <a:ext cx="781209" cy="10802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5871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LOYAL CUSTOMERS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87041" y="4347739"/>
            <a:ext cx="6182388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000" dirty="0" smtClean="0">
                <a:solidFill>
                  <a:srgbClr val="253746"/>
                </a:solidFill>
                <a:latin typeface="Arial"/>
              </a:rPr>
              <a:t>10,000+ companies around the world trust Bomgar</a:t>
            </a:r>
            <a:endParaRPr lang="en-US" sz="2000" dirty="0">
              <a:solidFill>
                <a:srgbClr val="253746"/>
              </a:solidFill>
              <a:latin typeface="Arial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75719" y="2464146"/>
            <a:ext cx="8232073" cy="333237"/>
            <a:chOff x="275719" y="2505237"/>
            <a:chExt cx="8232073" cy="333237"/>
          </a:xfrm>
        </p:grpSpPr>
        <p:pic>
          <p:nvPicPr>
            <p:cNvPr id="15" name="Picture 8" descr="http://cdn.softsailor.com/wp-content/uploads/2010/09/Verizon-logo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19789" y="2511152"/>
              <a:ext cx="544664" cy="321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86" descr="university-of-florida.jpg"/>
            <p:cNvPicPr>
              <a:picLocks noChangeAspect="1"/>
            </p:cNvPicPr>
            <p:nvPr/>
          </p:nvPicPr>
          <p:blipFill>
            <a:blip r:embed="rId5" cstate="print"/>
            <a:srcRect t="-2"/>
            <a:stretch>
              <a:fillRect/>
            </a:stretch>
          </p:blipFill>
          <p:spPr bwMode="auto">
            <a:xfrm>
              <a:off x="4377373" y="2568142"/>
              <a:ext cx="812107" cy="207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88" descr="ucla.jp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654279" y="2597035"/>
              <a:ext cx="468996" cy="149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" name="Picture 16" descr="http://www.uth.tmc.edu/schools/med/imed/patient_safety/Assets/images/Memorial-Hermann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240380" y="2558858"/>
              <a:ext cx="701043" cy="2259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" name="Picture 50" descr="http://t0.gstatic.com/images?q=tbn:ANd9GcSr7kb5B0x9l08z_z6X3cDaYgvFfC1wn-3JbAxkijA-BvMbVeBGrQ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75719" y="2505237"/>
              <a:ext cx="1589972" cy="33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" name="Picture 14" descr="http://www.2bgreenworld.com/wp-content/uploads/2010/08/prudential_logo1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658723" y="2539032"/>
              <a:ext cx="849069" cy="2656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" name="Picture 18" descr="http://www.volcano.si.edu/reports/usgs/logo_usgs.png"/>
            <p:cNvPicPr>
              <a:picLocks noChangeAspect="1" noChangeArrowheads="1"/>
            </p:cNvPicPr>
            <p:nvPr/>
          </p:nvPicPr>
          <p:blipFill>
            <a:blip r:embed="rId10" cstate="print"/>
            <a:srcRect l="5606" t="17291" r="6575" b="20375"/>
            <a:stretch>
              <a:fillRect/>
            </a:stretch>
          </p:blipFill>
          <p:spPr bwMode="auto">
            <a:xfrm>
              <a:off x="5443578" y="2595655"/>
              <a:ext cx="542704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6" name="Picture 12" descr="http://upload.wikimedia.org/wikipedia/commons/thumb/f/f4/US-TennesseeValleyAuthority-Logo.svg/600px-US-TennesseeValleyAuthority-Logo.svg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195521" y="2567265"/>
              <a:ext cx="209106" cy="209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" name="Picture 2" descr="http://www.musclewall.com/wp-content/uploads/2010/12/epa_logo.gif"/>
            <p:cNvPicPr>
              <a:picLocks noChangeAspect="1" noChangeArrowheads="1"/>
            </p:cNvPicPr>
            <p:nvPr/>
          </p:nvPicPr>
          <p:blipFill>
            <a:blip r:embed="rId12" cstate="print"/>
            <a:srcRect t="21698" b="22156"/>
            <a:stretch>
              <a:fillRect/>
            </a:stretch>
          </p:blipFill>
          <p:spPr bwMode="auto">
            <a:xfrm>
              <a:off x="2918551" y="2580338"/>
              <a:ext cx="481630" cy="1830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6"/>
          <p:cNvGrpSpPr/>
          <p:nvPr/>
        </p:nvGrpSpPr>
        <p:grpSpPr>
          <a:xfrm>
            <a:off x="393241" y="1901452"/>
            <a:ext cx="8184826" cy="448339"/>
            <a:chOff x="414274" y="1948996"/>
            <a:chExt cx="8184826" cy="448339"/>
          </a:xfrm>
        </p:grpSpPr>
        <p:pic>
          <p:nvPicPr>
            <p:cNvPr id="14" name="Picture 97" descr="http://emdp2010.com/images/ACS-Xerox-logo.gif"/>
            <p:cNvPicPr>
              <a:picLocks noChangeAspect="1" noChangeArrowheads="1"/>
            </p:cNvPicPr>
            <p:nvPr/>
          </p:nvPicPr>
          <p:blipFill>
            <a:blip r:embed="rId13" cstate="print"/>
            <a:srcRect l="14737" t="2144" r="24098" b="56824"/>
            <a:stretch>
              <a:fillRect/>
            </a:stretch>
          </p:blipFill>
          <p:spPr bwMode="auto">
            <a:xfrm>
              <a:off x="1488682" y="2060804"/>
              <a:ext cx="692613" cy="224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8" descr="http://t2.gstatic.com/images?q=tbn:ANd9GcQWVE_i5c8eJLCV6m_Iu8y3QBRudi_i6e06MdJnPz9M0r3q8jbFgw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6074836" y="2047133"/>
              <a:ext cx="416096" cy="2520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83" descr="harvard-university.jpg"/>
            <p:cNvPicPr>
              <a:picLocks noChangeAspect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2451050" y="1994829"/>
              <a:ext cx="387651" cy="356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89" descr="university-of-chicago.jpg"/>
            <p:cNvPicPr>
              <a:picLocks noChangeAspect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6760686" y="2025698"/>
              <a:ext cx="1052816" cy="2949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Picture 6" descr="http://www.medicexchange.com/images/stories/_logo265x106/henry_schein265.gif"/>
            <p:cNvPicPr>
              <a:picLocks noChangeAspect="1" noChangeArrowheads="1"/>
            </p:cNvPicPr>
            <p:nvPr/>
          </p:nvPicPr>
          <p:blipFill>
            <a:blip r:embed="rId17" cstate="print"/>
            <a:srcRect t="27122" b="26401"/>
            <a:stretch>
              <a:fillRect/>
            </a:stretch>
          </p:blipFill>
          <p:spPr bwMode="auto">
            <a:xfrm>
              <a:off x="4119822" y="2082171"/>
              <a:ext cx="979049" cy="181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" name="Picture 12" descr="http://www.nortonhealthcare.com/images/logo.gif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414274" y="2070762"/>
              <a:ext cx="804653" cy="204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Picture 14" descr="http://4.bp.blogspot.com/_AcBUSVxs82w/TT2CPe-nXdI/AAAAAAAAk3g/wsHEIzbDGto/s1600/Abbott-Laboratories-Logo.jpg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3108455" y="2054916"/>
              <a:ext cx="741613" cy="236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5" name="Group 1"/>
            <p:cNvGrpSpPr>
              <a:grpSpLocks noChangeAspect="1"/>
            </p:cNvGrpSpPr>
            <p:nvPr/>
          </p:nvGrpSpPr>
          <p:grpSpPr bwMode="auto">
            <a:xfrm>
              <a:off x="8083258" y="1960133"/>
              <a:ext cx="515842" cy="426065"/>
              <a:chOff x="4767831" y="5441485"/>
              <a:chExt cx="847220" cy="699430"/>
            </a:xfrm>
          </p:grpSpPr>
          <p:pic>
            <p:nvPicPr>
              <p:cNvPr id="69" name="Picture 6" descr="http://www.boatingwinnebago.com/wp-content/uploads/2010/02/612px-US-ArmyCorpsOfEngineers-Logo.svg_-300x229.png"/>
              <p:cNvPicPr>
                <a:picLocks noChangeAspect="1" noChangeArrowheads="1"/>
              </p:cNvPicPr>
              <p:nvPr/>
            </p:nvPicPr>
            <p:blipFill>
              <a:blip r:embed="rId20" cstate="print"/>
              <a:srcRect t="-2"/>
              <a:stretch>
                <a:fillRect/>
              </a:stretch>
            </p:blipFill>
            <p:spPr bwMode="auto">
              <a:xfrm>
                <a:off x="4767831" y="5441485"/>
                <a:ext cx="651410" cy="4810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0" name="Picture 6" descr="http://www.boatingwinnebago.com/wp-content/uploads/2010/02/612px-US-ArmyCorpsOfEngineers-Logo.svg_-300x229.png"/>
              <p:cNvPicPr>
                <a:picLocks noChangeAspect="1" noChangeArrowheads="1"/>
              </p:cNvPicPr>
              <p:nvPr/>
            </p:nvPicPr>
            <p:blipFill>
              <a:blip r:embed="rId21" cstate="print"/>
              <a:srcRect/>
              <a:stretch>
                <a:fillRect/>
              </a:stretch>
            </p:blipFill>
            <p:spPr bwMode="auto">
              <a:xfrm>
                <a:off x="4874283" y="5922514"/>
                <a:ext cx="740768" cy="2184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77" name="Picture 22" descr="http://www.yum.com/images/logo_yum.png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5368625" y="1948996"/>
              <a:ext cx="436457" cy="448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5"/>
          <p:cNvGrpSpPr/>
          <p:nvPr/>
        </p:nvGrpSpPr>
        <p:grpSpPr>
          <a:xfrm>
            <a:off x="456332" y="1546308"/>
            <a:ext cx="8199931" cy="240789"/>
            <a:chOff x="456332" y="1547051"/>
            <a:chExt cx="8199931" cy="240789"/>
          </a:xfrm>
        </p:grpSpPr>
        <p:pic>
          <p:nvPicPr>
            <p:cNvPr id="19" name="Picture 2" descr="http://www.ciscosystems.com/web/partners/pr67/images/logo_capgemini.gif"/>
            <p:cNvPicPr>
              <a:picLocks noChangeAspect="1" noChangeArrowheads="1"/>
            </p:cNvPicPr>
            <p:nvPr/>
          </p:nvPicPr>
          <p:blipFill>
            <a:blip r:embed="rId23" cstate="print"/>
            <a:srcRect l="3778" t="24934" r="5293" b="23117"/>
            <a:stretch>
              <a:fillRect/>
            </a:stretch>
          </p:blipFill>
          <p:spPr bwMode="auto">
            <a:xfrm>
              <a:off x="6198667" y="1547051"/>
              <a:ext cx="707561" cy="2407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92" descr="ibm.jpg"/>
            <p:cNvPicPr>
              <a:picLocks noChangeAspect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8168333" y="1553057"/>
              <a:ext cx="487930" cy="228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94" descr="booz-allen-hamilton.gif"/>
            <p:cNvPicPr>
              <a:picLocks noChangeAspect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3256432" y="1594275"/>
              <a:ext cx="1322910" cy="146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85" descr="carnegie-mellon.jpg"/>
            <p:cNvPicPr>
              <a:picLocks noChangeAspect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4845137" y="1557032"/>
              <a:ext cx="1087735" cy="2208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Picture 20" descr="http://www.usisraelexchange.com/telehealth/images/Logos/mckesson_logo.jpg"/>
            <p:cNvPicPr>
              <a:picLocks noChangeAspect="1" noChangeArrowheads="1"/>
            </p:cNvPicPr>
            <p:nvPr/>
          </p:nvPicPr>
          <p:blipFill>
            <a:blip r:embed="rId27" cstate="print"/>
            <a:srcRect/>
            <a:stretch>
              <a:fillRect/>
            </a:stretch>
          </p:blipFill>
          <p:spPr bwMode="auto">
            <a:xfrm>
              <a:off x="456332" y="1611915"/>
              <a:ext cx="697041" cy="111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" name="Picture 2" descr="http://images.wikia.com/logopedia/images/4/4c/US_Bank.jpg"/>
            <p:cNvPicPr>
              <a:picLocks noChangeAspect="1" noChangeArrowheads="1"/>
            </p:cNvPicPr>
            <p:nvPr/>
          </p:nvPicPr>
          <p:blipFill>
            <a:blip r:embed="rId28" cstate="print"/>
            <a:srcRect/>
            <a:stretch>
              <a:fillRect/>
            </a:stretch>
          </p:blipFill>
          <p:spPr bwMode="auto">
            <a:xfrm>
              <a:off x="7172023" y="1569230"/>
              <a:ext cx="730512" cy="196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" name="Picture 2" descr="http://www.globalsurance.com/blog/wp-content/uploads/2010/03/aig_logo-large.jpg"/>
            <p:cNvPicPr>
              <a:picLocks noChangeAspect="1" noChangeArrowheads="1"/>
            </p:cNvPicPr>
            <p:nvPr/>
          </p:nvPicPr>
          <p:blipFill>
            <a:blip r:embed="rId29" cstate="print"/>
            <a:srcRect/>
            <a:stretch>
              <a:fillRect/>
            </a:stretch>
          </p:blipFill>
          <p:spPr bwMode="auto">
            <a:xfrm>
              <a:off x="1419168" y="1561525"/>
              <a:ext cx="397603" cy="2118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0" name="Picture 101" descr="http://thehemetvalleymall.com/wp-content/themes/hemetvalley/images/image.php?height=200&amp;width=200&amp;image=http://thehemetvalleymall.com/wp-content/uploads/2010/01/Radio-Shack-logo.png"/>
            <p:cNvPicPr>
              <a:picLocks noChangeAspect="1" noChangeArrowheads="1"/>
            </p:cNvPicPr>
            <p:nvPr/>
          </p:nvPicPr>
          <p:blipFill>
            <a:blip r:embed="rId30" cstate="print"/>
            <a:srcRect/>
            <a:stretch>
              <a:fillRect/>
            </a:stretch>
          </p:blipFill>
          <p:spPr bwMode="auto">
            <a:xfrm>
              <a:off x="2082566" y="1573598"/>
              <a:ext cx="908071" cy="187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up 9"/>
          <p:cNvGrpSpPr/>
          <p:nvPr/>
        </p:nvGrpSpPr>
        <p:grpSpPr>
          <a:xfrm>
            <a:off x="419759" y="1070630"/>
            <a:ext cx="7992539" cy="361324"/>
            <a:chOff x="419759" y="1070630"/>
            <a:chExt cx="7992539" cy="361324"/>
          </a:xfrm>
        </p:grpSpPr>
        <p:pic>
          <p:nvPicPr>
            <p:cNvPr id="17" name="Picture 2" descr="http://www.edusutra.com/edlive/wp-content/uploads/2011/03/csc-logo.jpg"/>
            <p:cNvPicPr>
              <a:picLocks noChangeAspect="1" noChangeArrowheads="1"/>
            </p:cNvPicPr>
            <p:nvPr/>
          </p:nvPicPr>
          <p:blipFill>
            <a:blip r:embed="rId31" cstate="print"/>
            <a:srcRect/>
            <a:stretch>
              <a:fillRect/>
            </a:stretch>
          </p:blipFill>
          <p:spPr bwMode="auto">
            <a:xfrm>
              <a:off x="4721417" y="1139749"/>
              <a:ext cx="385917" cy="2230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93" descr="accenture.jpg"/>
            <p:cNvPicPr>
              <a:picLocks noChangeAspect="1"/>
            </p:cNvPicPr>
            <p:nvPr/>
          </p:nvPicPr>
          <p:blipFill>
            <a:blip r:embed="rId32" cstate="print"/>
            <a:srcRect/>
            <a:stretch>
              <a:fillRect/>
            </a:stretch>
          </p:blipFill>
          <p:spPr bwMode="auto">
            <a:xfrm>
              <a:off x="2267028" y="1145183"/>
              <a:ext cx="653898" cy="212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Picture 34" descr="yalelogo.gif"/>
            <p:cNvPicPr>
              <a:picLocks noChangeAspect="1"/>
            </p:cNvPicPr>
            <p:nvPr/>
          </p:nvPicPr>
          <p:blipFill>
            <a:blip r:embed="rId3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992878" y="1153123"/>
              <a:ext cx="449311" cy="196338"/>
            </a:xfrm>
            <a:prstGeom prst="rect">
              <a:avLst/>
            </a:prstGeom>
          </p:spPr>
        </p:pic>
        <p:pic>
          <p:nvPicPr>
            <p:cNvPr id="39" name="Picture 48" descr="http://t2.gstatic.com/images?q=tbn:ANd9GcSTVRgPT4TEveC7_C2YiR-gBslGIlSkSzZPakqUxXZBjeKbrpdrMA"/>
            <p:cNvPicPr>
              <a:picLocks noChangeAspect="1" noChangeArrowheads="1"/>
            </p:cNvPicPr>
            <p:nvPr/>
          </p:nvPicPr>
          <p:blipFill>
            <a:blip r:embed="rId34" cstate="print"/>
            <a:srcRect/>
            <a:stretch>
              <a:fillRect/>
            </a:stretch>
          </p:blipFill>
          <p:spPr bwMode="auto">
            <a:xfrm>
              <a:off x="5386562" y="1202819"/>
              <a:ext cx="806957" cy="969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6" descr="http://i.bnet.com/blogs/roche_logo.jpg"/>
            <p:cNvPicPr>
              <a:picLocks noChangeAspect="1" noChangeArrowheads="1"/>
            </p:cNvPicPr>
            <p:nvPr/>
          </p:nvPicPr>
          <p:blipFill>
            <a:blip r:embed="rId35" cstate="print"/>
            <a:srcRect/>
            <a:stretch>
              <a:fillRect/>
            </a:stretch>
          </p:blipFill>
          <p:spPr bwMode="auto">
            <a:xfrm>
              <a:off x="3200154" y="1097275"/>
              <a:ext cx="513496" cy="3080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" name="Picture 60" descr="http://www.nevamwiti.com/wp-content/uploads/2011/03/bloomberg_logo.jpg"/>
            <p:cNvPicPr>
              <a:picLocks noChangeAspect="1" noChangeArrowheads="1"/>
            </p:cNvPicPr>
            <p:nvPr/>
          </p:nvPicPr>
          <p:blipFill>
            <a:blip r:embed="rId36" cstate="print"/>
            <a:srcRect/>
            <a:stretch>
              <a:fillRect/>
            </a:stretch>
          </p:blipFill>
          <p:spPr bwMode="auto">
            <a:xfrm>
              <a:off x="419759" y="1172851"/>
              <a:ext cx="706641" cy="1568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" name="Picture 12" descr="http://www.benefiti.com/images/carriers/john_hancock_logo.gif"/>
            <p:cNvPicPr>
              <a:picLocks noChangeAspect="1" noChangeArrowheads="1"/>
            </p:cNvPicPr>
            <p:nvPr/>
          </p:nvPicPr>
          <p:blipFill>
            <a:blip r:embed="rId37" cstate="print"/>
            <a:srcRect l="2875" t="12251" r="5882" b="18710"/>
            <a:stretch>
              <a:fillRect/>
            </a:stretch>
          </p:blipFill>
          <p:spPr bwMode="auto">
            <a:xfrm>
              <a:off x="6472747" y="1070630"/>
              <a:ext cx="833182" cy="361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" name="Picture 99" descr="http://www.1010midtowncondosupdate.com/wp-content/uploads/2008/09/ic_logo.jpg"/>
            <p:cNvPicPr>
              <a:picLocks noChangeAspect="1" noChangeArrowheads="1"/>
            </p:cNvPicPr>
            <p:nvPr/>
          </p:nvPicPr>
          <p:blipFill>
            <a:blip r:embed="rId38" cstate="print"/>
            <a:srcRect/>
            <a:stretch>
              <a:fillRect/>
            </a:stretch>
          </p:blipFill>
          <p:spPr bwMode="auto">
            <a:xfrm>
              <a:off x="7585156" y="1131942"/>
              <a:ext cx="827142" cy="238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" name="Picture 26" descr="http://www.allfreelogo.com/stock/thumb-sears.gif"/>
            <p:cNvPicPr>
              <a:picLocks noChangeAspect="1" noChangeArrowheads="1"/>
            </p:cNvPicPr>
            <p:nvPr/>
          </p:nvPicPr>
          <p:blipFill>
            <a:blip r:embed="rId39" cstate="print"/>
            <a:srcRect/>
            <a:stretch>
              <a:fillRect/>
            </a:stretch>
          </p:blipFill>
          <p:spPr bwMode="auto">
            <a:xfrm>
              <a:off x="1405628" y="1162979"/>
              <a:ext cx="582172" cy="176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8"/>
          <p:cNvGrpSpPr/>
          <p:nvPr/>
        </p:nvGrpSpPr>
        <p:grpSpPr>
          <a:xfrm>
            <a:off x="349307" y="2911737"/>
            <a:ext cx="8323611" cy="356950"/>
            <a:chOff x="349307" y="2911737"/>
            <a:chExt cx="8323611" cy="356950"/>
          </a:xfrm>
        </p:grpSpPr>
        <p:pic>
          <p:nvPicPr>
            <p:cNvPr id="16" name="Picture 58" descr="http://t1.gstatic.com/images?q=tbn:ANd9GcQodzhp9YPRub8zfNDmqrAAjHC5kETo4OLdZapDD9OBiSp0GxHG"/>
            <p:cNvPicPr>
              <a:picLocks noChangeAspect="1" noChangeArrowheads="1"/>
            </p:cNvPicPr>
            <p:nvPr/>
          </p:nvPicPr>
          <p:blipFill>
            <a:blip r:embed="rId40" cstate="print"/>
            <a:srcRect/>
            <a:stretch>
              <a:fillRect/>
            </a:stretch>
          </p:blipFill>
          <p:spPr bwMode="auto">
            <a:xfrm>
              <a:off x="7329394" y="3005408"/>
              <a:ext cx="644113" cy="169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4" descr="http://releasecomms.com/images/orig_sage_logo.jpg"/>
            <p:cNvPicPr>
              <a:picLocks noChangeAspect="1" noChangeArrowheads="1"/>
            </p:cNvPicPr>
            <p:nvPr/>
          </p:nvPicPr>
          <p:blipFill>
            <a:blip r:embed="rId41" cstate="print"/>
            <a:srcRect/>
            <a:stretch>
              <a:fillRect/>
            </a:stretch>
          </p:blipFill>
          <p:spPr bwMode="auto">
            <a:xfrm>
              <a:off x="8198255" y="2953513"/>
              <a:ext cx="474663" cy="273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33" descr="Jhu-logo.jpg"/>
            <p:cNvPicPr>
              <a:picLocks noChangeAspect="1"/>
            </p:cNvPicPr>
            <p:nvPr/>
          </p:nvPicPr>
          <p:blipFill>
            <a:blip r:embed="rId4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247506" y="2930569"/>
              <a:ext cx="976236" cy="319287"/>
            </a:xfrm>
            <a:prstGeom prst="rect">
              <a:avLst/>
            </a:prstGeom>
          </p:spPr>
        </p:pic>
        <p:pic>
          <p:nvPicPr>
            <p:cNvPr id="47" name="Picture 46" descr="getimage.aspx.jpg"/>
            <p:cNvPicPr>
              <a:picLocks noChangeAspect="1"/>
            </p:cNvPicPr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2988760" y="2981787"/>
              <a:ext cx="1066800" cy="216850"/>
            </a:xfrm>
            <a:prstGeom prst="rect">
              <a:avLst/>
            </a:prstGeom>
          </p:spPr>
        </p:pic>
        <p:pic>
          <p:nvPicPr>
            <p:cNvPr id="60" name="Picture 59" descr="logo_bnp.gif"/>
            <p:cNvPicPr>
              <a:picLocks noChangeAspect="1"/>
            </p:cNvPicPr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2002014" y="2934607"/>
              <a:ext cx="762000" cy="311211"/>
            </a:xfrm>
            <a:prstGeom prst="rect">
              <a:avLst/>
            </a:prstGeom>
          </p:spPr>
        </p:pic>
        <p:pic>
          <p:nvPicPr>
            <p:cNvPr id="68" name="Picture 15"/>
            <p:cNvPicPr>
              <a:picLocks noChangeAspect="1" noChangeArrowheads="1"/>
            </p:cNvPicPr>
            <p:nvPr/>
          </p:nvPicPr>
          <p:blipFill>
            <a:blip r:embed="rId45" cstate="print"/>
            <a:srcRect/>
            <a:stretch>
              <a:fillRect/>
            </a:stretch>
          </p:blipFill>
          <p:spPr bwMode="auto">
            <a:xfrm>
              <a:off x="1421595" y="2911737"/>
              <a:ext cx="355673" cy="356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6" name="Picture 56" descr="http://t3.gstatic.com/images?q=tbn:ANd9GcQ5M5bS_2_BOI2xNj0Ul6vlIX73XPhOsuxe4VX2FcWvwX-kQvfv"/>
            <p:cNvPicPr>
              <a:picLocks noChangeAspect="1" noChangeArrowheads="1"/>
            </p:cNvPicPr>
            <p:nvPr/>
          </p:nvPicPr>
          <p:blipFill>
            <a:blip r:embed="rId46" cstate="print"/>
            <a:srcRect/>
            <a:stretch>
              <a:fillRect/>
            </a:stretch>
          </p:blipFill>
          <p:spPr bwMode="auto">
            <a:xfrm>
              <a:off x="349307" y="2997576"/>
              <a:ext cx="847542" cy="185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" name="Picture 102"/>
            <p:cNvPicPr>
              <a:picLocks noChangeAspect="1" noChangeArrowheads="1"/>
            </p:cNvPicPr>
            <p:nvPr/>
          </p:nvPicPr>
          <p:blipFill>
            <a:blip r:embed="rId47" cstate="print"/>
            <a:srcRect/>
            <a:stretch>
              <a:fillRect/>
            </a:stretch>
          </p:blipFill>
          <p:spPr bwMode="auto">
            <a:xfrm>
              <a:off x="6448488" y="2989319"/>
              <a:ext cx="656160" cy="2017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3" name="Picture 82" descr="images.jpg"/>
            <p:cNvPicPr>
              <a:picLocks noChangeAspect="1"/>
            </p:cNvPicPr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4280306" y="3007717"/>
              <a:ext cx="742454" cy="164990"/>
            </a:xfrm>
            <a:prstGeom prst="rect">
              <a:avLst/>
            </a:prstGeom>
          </p:spPr>
        </p:pic>
      </p:grpSp>
      <p:cxnSp>
        <p:nvCxnSpPr>
          <p:cNvPr id="84" name="Straight Connector 83"/>
          <p:cNvCxnSpPr/>
          <p:nvPr/>
        </p:nvCxnSpPr>
        <p:spPr>
          <a:xfrm flipV="1">
            <a:off x="319295" y="921026"/>
            <a:ext cx="8232073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V="1">
            <a:off x="261336" y="4229229"/>
            <a:ext cx="8232073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2306219" y="3387444"/>
            <a:ext cx="4600009" cy="671592"/>
            <a:chOff x="434204" y="3349596"/>
            <a:chExt cx="4600009" cy="671592"/>
          </a:xfrm>
        </p:grpSpPr>
        <p:pic>
          <p:nvPicPr>
            <p:cNvPr id="24" name="Picture 23" descr="adp(lx3ds4).jpg"/>
            <p:cNvPicPr>
              <a:picLocks noChangeAspect="1"/>
            </p:cNvPicPr>
            <p:nvPr/>
          </p:nvPicPr>
          <p:blipFill>
            <a:blip r:embed="rId4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101137" y="3481344"/>
              <a:ext cx="912289" cy="408097"/>
            </a:xfrm>
            <a:prstGeom prst="rect">
              <a:avLst/>
            </a:prstGeom>
          </p:spPr>
        </p:pic>
        <p:pic>
          <p:nvPicPr>
            <p:cNvPr id="64" name="Picture 4" descr="http://tash.org/wp-content/uploads/2011/03/social_security_logo3.gif"/>
            <p:cNvPicPr>
              <a:picLocks noChangeAspect="1" noChangeArrowheads="1"/>
            </p:cNvPicPr>
            <p:nvPr/>
          </p:nvPicPr>
          <p:blipFill>
            <a:blip r:embed="rId50" cstate="print"/>
            <a:srcRect/>
            <a:stretch>
              <a:fillRect/>
            </a:stretch>
          </p:blipFill>
          <p:spPr bwMode="auto">
            <a:xfrm>
              <a:off x="4321442" y="3364533"/>
              <a:ext cx="712771" cy="6417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1"/>
            <a:stretch>
              <a:fillRect/>
            </a:stretch>
          </p:blipFill>
          <p:spPr>
            <a:xfrm>
              <a:off x="2172370" y="3349596"/>
              <a:ext cx="671592" cy="671592"/>
            </a:xfrm>
            <a:prstGeom prst="rect">
              <a:avLst/>
            </a:prstGeom>
          </p:spPr>
        </p:pic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00021901"/>
                </p:ext>
              </p:extLst>
            </p:nvPr>
          </p:nvGraphicFramePr>
          <p:xfrm>
            <a:off x="434204" y="3437031"/>
            <a:ext cx="1525290" cy="4967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9" r:id="rId52" imgW="3860280" imgH="1257120" progId="">
                    <p:embed/>
                  </p:oleObj>
                </mc:Choice>
                <mc:Fallback>
                  <p:oleObj r:id="rId52" imgW="3860280" imgH="1257120" progId="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3"/>
                        <a:stretch>
                          <a:fillRect/>
                        </a:stretch>
                      </p:blipFill>
                      <p:spPr>
                        <a:xfrm>
                          <a:off x="434204" y="3437031"/>
                          <a:ext cx="1525290" cy="49672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69882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3"/>
          <p:cNvSpPr>
            <a:spLocks noGrp="1"/>
          </p:cNvSpPr>
          <p:nvPr>
            <p:ph type="title"/>
          </p:nvPr>
        </p:nvSpPr>
        <p:spPr>
          <a:xfrm>
            <a:off x="274182" y="116327"/>
            <a:ext cx="4193381" cy="465855"/>
          </a:xfrm>
        </p:spPr>
        <p:txBody>
          <a:bodyPr/>
          <a:lstStyle/>
          <a:p>
            <a:r>
              <a:rPr lang="en-US" sz="2100" dirty="0" smtClean="0">
                <a:solidFill>
                  <a:srgbClr val="FF5500"/>
                </a:solidFill>
                <a:latin typeface="Myriad Pro"/>
                <a:cs typeface="Myriad Pro"/>
              </a:rPr>
              <a:t>OHIO CUSTOMERS</a:t>
            </a:r>
            <a:endParaRPr lang="en-US" sz="2100" dirty="0">
              <a:solidFill>
                <a:srgbClr val="FF5500"/>
              </a:solidFill>
              <a:latin typeface="Myriad Pro"/>
              <a:cs typeface="Myriad Pro"/>
            </a:endParaRPr>
          </a:p>
        </p:txBody>
      </p:sp>
      <p:pic>
        <p:nvPicPr>
          <p:cNvPr id="1030" name="Picture 6" descr="http://www.magnifiedgiving.org/sites/magnifiedgiving.org/files/npologos/cchmc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423" y="2053235"/>
            <a:ext cx="1189338" cy="40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publicsafety.ohio.gov/img/dps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730" y="3079188"/>
            <a:ext cx="1734477" cy="406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sescleveland.com/wp-content/uploads/2014/07/CCC_Logo-col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132" y="2724346"/>
            <a:ext cx="848524" cy="957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www.wright.edu/sites/all/modules/wsu_theme_companion/wsu_headerfooter/images/biplane_colo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186" y="2924762"/>
            <a:ext cx="1545242" cy="731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d28htnjz2elwuj.cloudfront.net/wp-content/uploads/2013/11/University_of_Cincinnati_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785" y="1862275"/>
            <a:ext cx="1564522" cy="697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asitc.treca.org/wp-content/uploads/2015/04/META_small_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423" y="2791823"/>
            <a:ext cx="1427702" cy="1427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s://www.stlukesonline.org/~/media/stlukes/logo/logo%20png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05" y="2024878"/>
            <a:ext cx="1922639" cy="802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4133" y="4078743"/>
            <a:ext cx="2643334" cy="550695"/>
          </a:xfrm>
          <a:prstGeom prst="rect">
            <a:avLst/>
          </a:prstGeom>
        </p:spPr>
      </p:pic>
      <p:pic>
        <p:nvPicPr>
          <p:cNvPr id="1050" name="Picture 26" descr="http://www.tollestech.com/wp-content/uploads/2015/09/Great-Oaks-Color-53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342" y="4021124"/>
            <a:ext cx="1555916" cy="66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https://www.parent.woco-k12.org/Content/Images/Public/DistrictLogos/HP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538" y="3741957"/>
            <a:ext cx="1632353" cy="1224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s://pbs.twimg.com/profile_images/1233885246/colorSeal200x200px_transparent_400x400.gi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466" y="1888051"/>
            <a:ext cx="817828" cy="817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337492" y="761261"/>
            <a:ext cx="6469015" cy="1040778"/>
            <a:chOff x="987329" y="776898"/>
            <a:chExt cx="6469015" cy="1040778"/>
          </a:xfrm>
        </p:grpSpPr>
        <p:pic>
          <p:nvPicPr>
            <p:cNvPr id="1040" name="Picture 16" descr="https://upload.wikimedia.org/wikipedia/en/2/27/Seal_of_the_Ohio_State_University.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0662" y="776898"/>
              <a:ext cx="1075682" cy="10407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2" name="Picture 28" descr="http://media2.newsnet5.com/photo/2014/10/16/summit_1413498992965_9065554_ver1.0_640_480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6706" y="784670"/>
              <a:ext cx="999603" cy="1025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4" name="Picture 30" descr="http://homepages.bw.edu/~irhc/Bw%20Logo.gif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0744" y="850809"/>
              <a:ext cx="945482" cy="892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987329" y="834815"/>
              <a:ext cx="974942" cy="9249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97535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BGSU has standardized on Bomgar across the university system</a:t>
            </a:r>
          </a:p>
          <a:p>
            <a:r>
              <a:rPr lang="en-US" sz="1600" dirty="0" smtClean="0"/>
              <a:t>Central IT handles 60-80 chat sessions/day through Bomgar</a:t>
            </a:r>
          </a:p>
          <a:p>
            <a:r>
              <a:rPr lang="en-US" sz="1600" dirty="0" smtClean="0"/>
              <a:t>HR uses Bomgar chat to offer secure assistance to end users</a:t>
            </a:r>
          </a:p>
          <a:p>
            <a:r>
              <a:rPr lang="en-US" sz="1600" dirty="0" smtClean="0"/>
              <a:t>Purchasing and Marketing leverage Bomgar to securely access systems in the dept.  </a:t>
            </a:r>
          </a:p>
          <a:p>
            <a:r>
              <a:rPr lang="en-US" sz="1600" dirty="0" smtClean="0"/>
              <a:t>BGSU deployed active jump clients to securely manage all lab machines</a:t>
            </a:r>
          </a:p>
          <a:p>
            <a:r>
              <a:rPr lang="en-US" sz="1600" dirty="0" smtClean="0"/>
              <a:t>Branded Bomgar to have the look and feel of BGSU---leveraged Bomgar API to deploy Bomgar landing page on the BGSU home page</a:t>
            </a:r>
          </a:p>
          <a:p>
            <a:r>
              <a:rPr lang="en-US" sz="1600" dirty="0" smtClean="0"/>
              <a:t>Integrating Bomgar with Team </a:t>
            </a:r>
            <a:r>
              <a:rPr lang="en-US" sz="1600" dirty="0" err="1" smtClean="0"/>
              <a:t>Dynamix</a:t>
            </a:r>
            <a:r>
              <a:rPr lang="en-US" sz="1600" dirty="0" smtClean="0"/>
              <a:t> (ticketing) to centralize IT operations, ensure data integrity and drive KPI metrics such as first call resolution, CSAT and agent utilization</a:t>
            </a:r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Bowling Green University Use Case</a:t>
            </a:r>
            <a:br>
              <a:rPr lang="en-US" sz="2400" dirty="0" smtClean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7476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sz="1600" dirty="0" smtClean="0"/>
              <a:t>Emergency Management Agency (EMA) utilizes Bomgar to securely access central command center</a:t>
            </a:r>
          </a:p>
          <a:p>
            <a:pPr>
              <a:buFontTx/>
              <a:buChar char="-"/>
            </a:pPr>
            <a:r>
              <a:rPr lang="en-US" sz="1600" dirty="0" smtClean="0"/>
              <a:t>Leads and DPS leverage Bomgar to securely support laptops in patrol cars</a:t>
            </a:r>
          </a:p>
          <a:p>
            <a:pPr>
              <a:buFontTx/>
              <a:buChar char="-"/>
            </a:pPr>
            <a:r>
              <a:rPr lang="en-US" sz="1600" dirty="0" err="1" smtClean="0"/>
              <a:t>Bomgar’s</a:t>
            </a:r>
            <a:r>
              <a:rPr lang="en-US" sz="1600" dirty="0" smtClean="0"/>
              <a:t> security architecture allows DPS to meet CJIS, FERPA, and PCI Compliance standards </a:t>
            </a:r>
          </a:p>
          <a:p>
            <a:pPr lvl="1">
              <a:buFontTx/>
              <a:buChar char="-"/>
            </a:pPr>
            <a:r>
              <a:rPr lang="en-US" dirty="0" smtClean="0"/>
              <a:t>All remote access data stays with DPS’s 4 walls</a:t>
            </a:r>
          </a:p>
          <a:p>
            <a:pPr lvl="1">
              <a:buFontTx/>
              <a:buChar char="-"/>
            </a:pPr>
            <a:r>
              <a:rPr lang="en-US" dirty="0" smtClean="0"/>
              <a:t>End to end reporting of all sessions, including session recording</a:t>
            </a:r>
          </a:p>
          <a:p>
            <a:pPr lvl="1">
              <a:buFontTx/>
              <a:buChar char="-"/>
            </a:pPr>
            <a:r>
              <a:rPr lang="en-US" dirty="0" smtClean="0"/>
              <a:t>AD integration to ensure there is tech accountability for remote sessions</a:t>
            </a:r>
          </a:p>
          <a:p>
            <a:pPr lvl="1">
              <a:buFontTx/>
              <a:buChar char="-"/>
            </a:pPr>
            <a:r>
              <a:rPr lang="en-US" dirty="0" smtClean="0"/>
              <a:t>Granular permission rights tied to specific users</a:t>
            </a:r>
          </a:p>
          <a:p>
            <a:pPr lvl="2">
              <a:buFontTx/>
              <a:buChar char="-"/>
            </a:pPr>
            <a:r>
              <a:rPr lang="en-US" dirty="0" err="1" smtClean="0"/>
              <a:t>I.e</a:t>
            </a:r>
            <a:r>
              <a:rPr lang="en-US" dirty="0" smtClean="0"/>
              <a:t> Level 1 support is not accessing systems outside of their scope of duties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Ohio DPS Use 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56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STATES THAT HAVE STANDARDIZED ON BOMGAR</a:t>
            </a:r>
            <a:endParaRPr lang="en-US" dirty="0"/>
          </a:p>
        </p:txBody>
      </p:sp>
      <p:cxnSp>
        <p:nvCxnSpPr>
          <p:cNvPr id="84" name="Straight Connector 83"/>
          <p:cNvCxnSpPr/>
          <p:nvPr/>
        </p:nvCxnSpPr>
        <p:spPr>
          <a:xfrm flipV="1">
            <a:off x="319294" y="1082391"/>
            <a:ext cx="8232073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V="1">
            <a:off x="319294" y="4427785"/>
            <a:ext cx="8232073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Picture 6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372" y="1565530"/>
            <a:ext cx="4344185" cy="2379116"/>
          </a:xfrm>
          <a:prstGeom prst="rect">
            <a:avLst/>
          </a:prstGeom>
        </p:spPr>
      </p:pic>
      <p:sp>
        <p:nvSpPr>
          <p:cNvPr id="62" name="Content Placeholder 1"/>
          <p:cNvSpPr txBox="1">
            <a:spLocks/>
          </p:cNvSpPr>
          <p:nvPr/>
        </p:nvSpPr>
        <p:spPr>
          <a:xfrm>
            <a:off x="1443747" y="1242656"/>
            <a:ext cx="3128253" cy="302486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5500"/>
              </a:buClr>
            </a:pPr>
            <a:r>
              <a:rPr lang="en-US" sz="2000" dirty="0" smtClean="0"/>
              <a:t>Colorado</a:t>
            </a:r>
          </a:p>
          <a:p>
            <a:pPr>
              <a:buClr>
                <a:srgbClr val="FF5500"/>
              </a:buClr>
            </a:pPr>
            <a:r>
              <a:rPr lang="en-US" sz="2000" dirty="0" smtClean="0"/>
              <a:t>Delaware</a:t>
            </a:r>
          </a:p>
          <a:p>
            <a:pPr>
              <a:buClr>
                <a:srgbClr val="FF5500"/>
              </a:buClr>
            </a:pPr>
            <a:r>
              <a:rPr lang="en-US" sz="2000" dirty="0" smtClean="0"/>
              <a:t>North Carolina</a:t>
            </a:r>
          </a:p>
          <a:p>
            <a:pPr>
              <a:buClr>
                <a:srgbClr val="FF5500"/>
              </a:buClr>
            </a:pPr>
            <a:r>
              <a:rPr lang="en-US" sz="2000" dirty="0" smtClean="0"/>
              <a:t>Minnesota</a:t>
            </a:r>
          </a:p>
          <a:p>
            <a:pPr>
              <a:buClr>
                <a:srgbClr val="FF5500"/>
              </a:buClr>
            </a:pPr>
            <a:r>
              <a:rPr lang="en-US" sz="2000" dirty="0" smtClean="0"/>
              <a:t>Missouri</a:t>
            </a:r>
          </a:p>
          <a:p>
            <a:pPr>
              <a:buClr>
                <a:srgbClr val="FF5500"/>
              </a:buClr>
            </a:pPr>
            <a:r>
              <a:rPr lang="en-US" sz="2000" dirty="0" smtClean="0"/>
              <a:t>Utah</a:t>
            </a:r>
          </a:p>
          <a:p>
            <a:pPr>
              <a:buClr>
                <a:srgbClr val="FF5500"/>
              </a:buClr>
            </a:pPr>
            <a:r>
              <a:rPr lang="en-US" sz="2000" dirty="0" smtClean="0"/>
              <a:t>Washington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65639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68740" y="1376363"/>
            <a:ext cx="5046434" cy="1087704"/>
            <a:chOff x="1982343" y="1270766"/>
            <a:chExt cx="5187588" cy="1108064"/>
          </a:xfrm>
        </p:grpSpPr>
        <p:pic>
          <p:nvPicPr>
            <p:cNvPr id="21" name="Picture 20" descr="innovation_icons-01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87" t="12758" r="11325" b="6190"/>
            <a:stretch/>
          </p:blipFill>
          <p:spPr>
            <a:xfrm>
              <a:off x="2087218" y="1698714"/>
              <a:ext cx="685800" cy="674432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1982343" y="1270766"/>
              <a:ext cx="895550" cy="423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>
                  <a:solidFill>
                    <a:srgbClr val="253746"/>
                  </a:solidFill>
                  <a:latin typeface="Arial"/>
                </a:rPr>
                <a:t>SERVICE DESK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280329" y="1270766"/>
              <a:ext cx="1124499" cy="423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400" b="1">
                  <a:solidFill>
                    <a:srgbClr val="3D3D3D">
                      <a:lumMod val="75000"/>
                      <a:lumOff val="25000"/>
                    </a:srgbClr>
                  </a:solidFill>
                  <a:latin typeface="Arial"/>
                </a:defRPr>
              </a:lvl1pPr>
            </a:lstStyle>
            <a:p>
              <a:r>
                <a:rPr lang="en-US" sz="1050" dirty="0">
                  <a:solidFill>
                    <a:srgbClr val="253746"/>
                  </a:solidFill>
                </a:rPr>
                <a:t>CUSTOMER SUPPORT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086999" y="1270766"/>
              <a:ext cx="1082932" cy="423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400" b="1">
                  <a:solidFill>
                    <a:srgbClr val="3D3D3D">
                      <a:lumMod val="75000"/>
                      <a:lumOff val="25000"/>
                    </a:srgbClr>
                  </a:solidFill>
                  <a:latin typeface="Arial"/>
                </a:defRPr>
              </a:lvl1pPr>
            </a:lstStyle>
            <a:p>
              <a:r>
                <a:rPr lang="en-US" sz="1050" dirty="0">
                  <a:solidFill>
                    <a:srgbClr val="253746"/>
                  </a:solidFill>
                </a:rPr>
                <a:t>PRIVILEGED</a:t>
              </a:r>
            </a:p>
            <a:p>
              <a:r>
                <a:rPr lang="en-US" sz="1050" dirty="0">
                  <a:solidFill>
                    <a:srgbClr val="253746"/>
                  </a:solidFill>
                </a:rPr>
                <a:t>ACCESS</a:t>
              </a:r>
            </a:p>
          </p:txBody>
        </p:sp>
        <p:pic>
          <p:nvPicPr>
            <p:cNvPr id="25" name="Picture 24" descr="innovation_icons-02.pn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60" t="12758" r="11166" b="5734"/>
            <a:stretch/>
          </p:blipFill>
          <p:spPr>
            <a:xfrm>
              <a:off x="3486667" y="1694936"/>
              <a:ext cx="685800" cy="681989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5566" y="1693030"/>
              <a:ext cx="685800" cy="685800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65" t="12445" r="11690" b="5976"/>
            <a:stretch/>
          </p:blipFill>
          <p:spPr>
            <a:xfrm>
              <a:off x="4886116" y="1694967"/>
              <a:ext cx="685800" cy="681926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4687550" y="1270766"/>
              <a:ext cx="1082932" cy="423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400" b="1">
                  <a:solidFill>
                    <a:srgbClr val="3D3D3D">
                      <a:lumMod val="75000"/>
                      <a:lumOff val="25000"/>
                    </a:srgbClr>
                  </a:solidFill>
                  <a:latin typeface="Arial"/>
                </a:defRPr>
              </a:lvl1pPr>
            </a:lstStyle>
            <a:p>
              <a:r>
                <a:rPr lang="en-US" sz="1050" dirty="0">
                  <a:solidFill>
                    <a:srgbClr val="253746"/>
                  </a:solidFill>
                </a:rPr>
                <a:t>VENDOR ACCESS</a:t>
              </a: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BOMGAR SOLUTION PORTFOLIOS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2068740" y="2606061"/>
            <a:ext cx="5046434" cy="946499"/>
          </a:xfrm>
          <a:prstGeom prst="roundRect">
            <a:avLst>
              <a:gd name="adj" fmla="val 0"/>
            </a:avLst>
          </a:prstGeom>
          <a:solidFill>
            <a:srgbClr val="FF55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sz="1650" spc="225" dirty="0"/>
              <a:t>Secure Access Platform</a:t>
            </a:r>
          </a:p>
        </p:txBody>
      </p:sp>
      <p:pic>
        <p:nvPicPr>
          <p:cNvPr id="20" name="Picture 19" descr="Bomgar_logo_white_text.ep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084" y="2756287"/>
            <a:ext cx="2607842" cy="458708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2434784" y="3629378"/>
            <a:ext cx="4262339" cy="702101"/>
            <a:chOff x="1722377" y="3944134"/>
            <a:chExt cx="5683119" cy="936135"/>
          </a:xfrm>
        </p:grpSpPr>
        <p:sp>
          <p:nvSpPr>
            <p:cNvPr id="30" name="TextBox 29"/>
            <p:cNvSpPr txBox="1"/>
            <p:nvPr/>
          </p:nvSpPr>
          <p:spPr>
            <a:xfrm>
              <a:off x="3712617" y="4553166"/>
              <a:ext cx="1838351" cy="295668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indent="0" algn="ctr">
                <a:lnSpc>
                  <a:spcPct val="90000"/>
                </a:lnSpc>
                <a:spcBef>
                  <a:spcPts val="1000"/>
                </a:spcBef>
                <a:buClr>
                  <a:srgbClr val="FF4C00"/>
                </a:buClr>
                <a:buFont typeface="Arial" panose="020B0604020202020204" pitchFamily="34" charset="0"/>
                <a:buNone/>
                <a:defRPr sz="1050">
                  <a:solidFill>
                    <a:srgbClr val="5B5B5B"/>
                  </a:solidFill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accent3">
                      <a:lumMod val="75000"/>
                      <a:lumOff val="25000"/>
                    </a:schemeClr>
                  </a:solidFill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accent3">
                      <a:lumMod val="75000"/>
                      <a:lumOff val="25000"/>
                    </a:schemeClr>
                  </a:solidFill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accent3">
                      <a:lumMod val="75000"/>
                      <a:lumOff val="25000"/>
                    </a:schemeClr>
                  </a:solidFill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accent3">
                      <a:lumMod val="75000"/>
                      <a:lumOff val="25000"/>
                    </a:schemeClr>
                  </a:solidFill>
                </a:defRPr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r>
                <a:rPr lang="en-US" sz="788" dirty="0"/>
                <a:t>PHYSICAL APPLIANCE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722377" y="4553166"/>
              <a:ext cx="1737445" cy="295668"/>
            </a:xfrm>
            <a:prstGeom prst="rect">
              <a:avLst/>
            </a:prstGeom>
          </p:spPr>
          <p:txBody>
            <a:bodyPr/>
            <a:lstStyle>
              <a:lvl1pPr inden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>
                  <a:solidFill>
                    <a:schemeClr val="accent3">
                      <a:lumMod val="75000"/>
                      <a:lumOff val="25000"/>
                    </a:schemeClr>
                  </a:solidFill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accent3">
                      <a:lumMod val="75000"/>
                      <a:lumOff val="25000"/>
                    </a:schemeClr>
                  </a:solidFill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accent3">
                      <a:lumMod val="75000"/>
                      <a:lumOff val="25000"/>
                    </a:schemeClr>
                  </a:solidFill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accent3">
                      <a:lumMod val="75000"/>
                      <a:lumOff val="25000"/>
                    </a:schemeClr>
                  </a:solidFill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accent3">
                      <a:lumMod val="75000"/>
                      <a:lumOff val="25000"/>
                    </a:schemeClr>
                  </a:solidFill>
                </a:defRPr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algn="ctr">
                <a:buClr>
                  <a:srgbClr val="FF4C00"/>
                </a:buClr>
              </a:pPr>
              <a:r>
                <a:rPr lang="en-US" sz="788" dirty="0">
                  <a:solidFill>
                    <a:srgbClr val="5B5B5B"/>
                  </a:solidFill>
                </a:rPr>
                <a:t>VIRTUAL APPLIANCE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975202" y="4584601"/>
              <a:ext cx="1430294" cy="295668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indent="0" algn="ctr">
                <a:lnSpc>
                  <a:spcPct val="90000"/>
                </a:lnSpc>
                <a:spcBef>
                  <a:spcPts val="1000"/>
                </a:spcBef>
                <a:buClr>
                  <a:srgbClr val="FF4C00"/>
                </a:buClr>
                <a:buFont typeface="Arial" panose="020B0604020202020204" pitchFamily="34" charset="0"/>
                <a:buNone/>
                <a:defRPr sz="1050">
                  <a:solidFill>
                    <a:srgbClr val="5B5B5B"/>
                  </a:solidFill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accent3">
                      <a:lumMod val="75000"/>
                      <a:lumOff val="25000"/>
                    </a:schemeClr>
                  </a:solidFill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accent3">
                      <a:lumMod val="75000"/>
                      <a:lumOff val="25000"/>
                    </a:schemeClr>
                  </a:solidFill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accent3">
                      <a:lumMod val="75000"/>
                      <a:lumOff val="25000"/>
                    </a:schemeClr>
                  </a:solidFill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accent3">
                      <a:lumMod val="75000"/>
                      <a:lumOff val="25000"/>
                    </a:schemeClr>
                  </a:solidFill>
                </a:defRPr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r>
                <a:rPr lang="en-US" sz="788" dirty="0"/>
                <a:t>SECURE CLOUD</a:t>
              </a:r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8"/>
            <a:srcRect t="14336" b="12369"/>
            <a:stretch/>
          </p:blipFill>
          <p:spPr>
            <a:xfrm>
              <a:off x="1742256" y="4132207"/>
              <a:ext cx="1697688" cy="350555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5566" y="4092936"/>
              <a:ext cx="1632455" cy="389826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7805" y="3944134"/>
              <a:ext cx="1114688" cy="684841"/>
            </a:xfrm>
            <a:prstGeom prst="rect">
              <a:avLst/>
            </a:prstGeom>
          </p:spPr>
        </p:pic>
      </p:grpSp>
      <p:sp>
        <p:nvSpPr>
          <p:cNvPr id="36" name="Rounded Rectangle 35"/>
          <p:cNvSpPr/>
          <p:nvPr/>
        </p:nvSpPr>
        <p:spPr>
          <a:xfrm>
            <a:off x="2068741" y="1165520"/>
            <a:ext cx="2565605" cy="1387739"/>
          </a:xfrm>
          <a:prstGeom prst="roundRect">
            <a:avLst/>
          </a:prstGeom>
          <a:solidFill>
            <a:srgbClr val="253746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50" dirty="0"/>
              <a:t>BOMGAR </a:t>
            </a:r>
          </a:p>
          <a:p>
            <a:pPr algn="ctr"/>
            <a:r>
              <a:rPr lang="en-US" sz="1350" dirty="0"/>
              <a:t>Remote Support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4634346" y="1165520"/>
            <a:ext cx="2480828" cy="1402295"/>
          </a:xfrm>
          <a:prstGeom prst="roundRect">
            <a:avLst/>
          </a:prstGeom>
          <a:solidFill>
            <a:srgbClr val="253746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50" dirty="0"/>
              <a:t>BOMGAR </a:t>
            </a:r>
          </a:p>
          <a:p>
            <a:pPr algn="ctr"/>
            <a:r>
              <a:rPr lang="en-US" sz="1350" dirty="0"/>
              <a:t>Privileged Access Management</a:t>
            </a:r>
          </a:p>
        </p:txBody>
      </p:sp>
    </p:spTree>
    <p:extLst>
      <p:ext uri="{BB962C8B-B14F-4D97-AF65-F5344CB8AC3E}">
        <p14:creationId xmlns:p14="http://schemas.microsoft.com/office/powerpoint/2010/main" val="106771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17456"/>
          <a:stretch/>
        </p:blipFill>
        <p:spPr>
          <a:xfrm>
            <a:off x="0" y="1587"/>
            <a:ext cx="9144000" cy="5141913"/>
          </a:xfrm>
          <a:prstGeom prst="rect">
            <a:avLst/>
          </a:prstGeom>
        </p:spPr>
      </p:pic>
      <p:pic>
        <p:nvPicPr>
          <p:cNvPr id="2050" name="Picture 2" descr="C:\Users\bhood\AppData\Local\Temp\SNAGHTML21919a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925" y="197628"/>
            <a:ext cx="5477750" cy="4746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14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omgar Theme">
      <a:dk1>
        <a:srgbClr val="3F3F3F"/>
      </a:dk1>
      <a:lt1>
        <a:sysClr val="window" lastClr="FFFFFF"/>
      </a:lt1>
      <a:dk2>
        <a:srgbClr val="10253F"/>
      </a:dk2>
      <a:lt2>
        <a:srgbClr val="FFFFFF"/>
      </a:lt2>
      <a:accent1>
        <a:srgbClr val="FF5500"/>
      </a:accent1>
      <a:accent2>
        <a:srgbClr val="558ED5"/>
      </a:accent2>
      <a:accent3>
        <a:srgbClr val="10253F"/>
      </a:accent3>
      <a:accent4>
        <a:srgbClr val="F5BB0D"/>
      </a:accent4>
      <a:accent5>
        <a:srgbClr val="C6D9F1"/>
      </a:accent5>
      <a:accent6>
        <a:srgbClr val="77933C"/>
      </a:accent6>
      <a:hlink>
        <a:srgbClr val="FF5500"/>
      </a:hlink>
      <a:folHlink>
        <a:srgbClr val="52525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_Bomgar Powerpoint Template_2015_WIDE.potx" id="{32328CE8-5EF8-4F5B-9268-27FDA6130964}" vid="{07393852-676B-40DA-ABAD-442299C3B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21b4f634-ea06-4cc6-ad38-baff84fb2ad5">
      <Terms xmlns="http://schemas.microsoft.com/office/infopath/2007/PartnerControls"/>
    </TaxKeywordTaxHTField>
    <IconOverlay xmlns="http://schemas.microsoft.com/sharepoint/v4" xsi:nil="true"/>
    <PublishingExpirationDate xmlns="http://schemas.microsoft.com/sharepoint/v3" xsi:nil="true"/>
    <PublishingStartDate xmlns="http://schemas.microsoft.com/sharepoint/v3" xsi:nil="true"/>
    <TaxCatchAll xmlns="21b4f634-ea06-4cc6-ad38-baff84fb2ad5"/>
    <AverageRating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065A0C827DF84E803E7174714D2BAB" ma:contentTypeVersion="4" ma:contentTypeDescription="Create a new document." ma:contentTypeScope="" ma:versionID="e28019f8bc720f13d396a52f33f14ac8">
  <xsd:schema xmlns:xsd="http://www.w3.org/2001/XMLSchema" xmlns:xs="http://www.w3.org/2001/XMLSchema" xmlns:p="http://schemas.microsoft.com/office/2006/metadata/properties" xmlns:ns1="http://schemas.microsoft.com/sharepoint/v3" xmlns:ns2="21b4f634-ea06-4cc6-ad38-baff84fb2ad5" xmlns:ns3="http://schemas.microsoft.com/sharepoint/v4" targetNamespace="http://schemas.microsoft.com/office/2006/metadata/properties" ma:root="true" ma:fieldsID="389311ea9adf25667e1ada1497d89916" ns1:_="" ns2:_="" ns3:_="">
    <xsd:import namespace="http://schemas.microsoft.com/sharepoint/v3"/>
    <xsd:import namespace="21b4f634-ea06-4cc6-ad38-baff84fb2ad5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1:AverageRating" minOccurs="0"/>
                <xsd:element ref="ns1:RatingCount" minOccurs="0"/>
                <xsd:element ref="ns1:PublishingStartDate" minOccurs="0"/>
                <xsd:element ref="ns1:PublishingExpirationDate" minOccurs="0"/>
                <xsd:element ref="ns2:TaxKeywordTaxHTField" minOccurs="0"/>
                <xsd:element ref="ns2:TaxCatchAll" minOccurs="0"/>
                <xsd:element ref="ns2:TaxCatchAllLabel" minOccurs="0"/>
                <xsd:element ref="ns3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8" nillable="true" ma:displayName="Rating (0-5)" ma:decimals="2" ma:description="Average value of all the ratings that have been submitted" ma:indexed="true" ma:internalName="AverageRating" ma:readOnly="true">
      <xsd:simpleType>
        <xsd:restriction base="dms:Number"/>
      </xsd:simpleType>
    </xsd:element>
    <xsd:element name="RatingCount" ma:index="9" nillable="true" ma:displayName="Number of Ratings" ma:decimals="0" ma:description="Number of ratings submitted" ma:internalName="RatingCount" ma:readOnly="true">
      <xsd:simpleType>
        <xsd:restriction base="dms:Number"/>
      </xsd:simpleType>
    </xsd:element>
    <xsd:element name="PublishingStartDate" ma:index="10" nillable="true" ma:displayName="Scheduling Start Date" ma:internalName="PublishingStartDate">
      <xsd:simpleType>
        <xsd:restriction base="dms:Unknown"/>
      </xsd:simpleType>
    </xsd:element>
    <xsd:element name="PublishingExpirationDate" ma:index="11" nillable="true" ma:displayName="Scheduling End Dat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b4f634-ea06-4cc6-ad38-baff84fb2ad5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2" nillable="true" ma:taxonomy="true" ma:internalName="TaxKeywordTaxHTField" ma:taxonomyFieldName="TaxKeyword" ma:displayName="Enterprise Keywords" ma:fieldId="{23f27201-bee3-471e-b2e7-b64fd8b7ca38}" ma:taxonomyMulti="true" ma:sspId="2a4e9ff2-d0ce-4944-8302-0453146385a6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3" nillable="true" ma:displayName="Taxonomy Catch All Column" ma:hidden="true" ma:list="{3aea7c44-3195-42f2-a24a-9e93deb33217}" ma:internalName="TaxCatchAll" ma:showField="CatchAllData" ma:web="21b4f634-ea06-4cc6-ad38-baff84fb2ad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4" nillable="true" ma:displayName="Taxonomy Catch All Column1" ma:hidden="true" ma:list="{3aea7c44-3195-42f2-a24a-9e93deb33217}" ma:internalName="TaxCatchAllLabel" ma:readOnly="true" ma:showField="CatchAllDataLabel" ma:web="21b4f634-ea06-4cc6-ad38-baff84fb2ad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6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C265889-5594-4B6B-AD38-C7FEF8CF79C4}">
  <ds:schemaRefs>
    <ds:schemaRef ds:uri="http://schemas.microsoft.com/sharepoint/v3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schemas.microsoft.com/sharepoint/v4"/>
    <ds:schemaRef ds:uri="21b4f634-ea06-4cc6-ad38-baff84fb2ad5"/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infopath/2007/PartnerControl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85DAD09F-182B-4C8C-A57E-A6A6A26E32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1b4f634-ea06-4cc6-ad38-baff84fb2ad5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EDCCD29-9120-4671-9FD0-071BE49C9AD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NEW_Bomgar Powerpoint Template_2015_WIDE</Template>
  <TotalTime>5621</TotalTime>
  <Words>1319</Words>
  <Application>Microsoft Office PowerPoint</Application>
  <PresentationFormat>On-screen Show (16:9)</PresentationFormat>
  <Paragraphs>261</Paragraphs>
  <Slides>27</Slides>
  <Notes>13</Notes>
  <HiddenSlides>3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ＭＳ Ｐゴシック</vt:lpstr>
      <vt:lpstr>Arial</vt:lpstr>
      <vt:lpstr>Calibri</vt:lpstr>
      <vt:lpstr>Droid Sans</vt:lpstr>
      <vt:lpstr>Myriad Pro</vt:lpstr>
      <vt:lpstr>Wingdings</vt:lpstr>
      <vt:lpstr>Office Theme</vt:lpstr>
      <vt:lpstr>Bomgar Secure Remote Access OARNET Presentation  </vt:lpstr>
      <vt:lpstr>ABOUT BOMGAR</vt:lpstr>
      <vt:lpstr>LOYAL CUSTOMERS</vt:lpstr>
      <vt:lpstr>OHIO CUSTOMERS</vt:lpstr>
      <vt:lpstr>Bowling Green University Use Case </vt:lpstr>
      <vt:lpstr>Ohio DPS Use Case</vt:lpstr>
      <vt:lpstr>STATES THAT HAVE STANDARDIZED ON BOMGAR</vt:lpstr>
      <vt:lpstr>BOMGAR SOLUTION PORTFOLIOS</vt:lpstr>
      <vt:lpstr>PowerPoint Presentation</vt:lpstr>
      <vt:lpstr>BOMGAR ENTERPRISE REMOTE SUPPORT FEATURES </vt:lpstr>
      <vt:lpstr>BOMGAR ENTERPRISE REMOTE SUPPORT FEATURES </vt:lpstr>
      <vt:lpstr>BOMGAR ENTERPRISE REMOTE SUPPORT FEATURES </vt:lpstr>
      <vt:lpstr>SERVICE LEVEL RESULTS</vt:lpstr>
      <vt:lpstr>BOMGAR ENTERPRISE REMOTE SUPPORT FEATURES </vt:lpstr>
      <vt:lpstr>BOMGAR ENTERPRISE REMOTE SUPPORT FEATURES </vt:lpstr>
      <vt:lpstr>DEPLOYMENT: ON-PREMISES IN THE DMZ</vt:lpstr>
      <vt:lpstr>DEPLOYMENT: SECURE CLOUD</vt:lpstr>
      <vt:lpstr>DEPLOYMENT: ON-PREMISES ON LAN/WAN</vt:lpstr>
      <vt:lpstr>BOMGAR SOLUTION PORTFOLIOS</vt:lpstr>
      <vt:lpstr>PowerPoint Presentation</vt:lpstr>
      <vt:lpstr>PRIVILEGED ACCESS MANAGEMENT (PAM)  (Gartner definition)</vt:lpstr>
      <vt:lpstr>WHY is there interest in PAM technology?</vt:lpstr>
      <vt:lpstr>BOMGAR CAPABILITIES</vt:lpstr>
      <vt:lpstr>How Bomgar secures vendor access?</vt:lpstr>
      <vt:lpstr>PowerPoint Presentation</vt:lpstr>
      <vt:lpstr>Thanks For Your Time</vt:lpstr>
      <vt:lpstr>Bomgar Enterprise Remote Support Features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Sales Slides_Bomgar Remote Support_WIDE</dc:title>
  <dc:creator>Liz Shulof</dc:creator>
  <cp:keywords/>
  <cp:lastModifiedBy>Travis Britt</cp:lastModifiedBy>
  <cp:revision>130</cp:revision>
  <dcterms:created xsi:type="dcterms:W3CDTF">2015-04-17T00:19:45Z</dcterms:created>
  <dcterms:modified xsi:type="dcterms:W3CDTF">2016-02-16T20:05:37Z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0x010100B9065A0C827DF84E803E7174714D2BAB</vt:lpwstr>
  </property>
  <property fmtid="{D5CDD505-2E9C-101B-9397-08002B2CF9AE}" pid="3" name="TaxKeyword">
    <vt:lpwstr/>
  </property>
</Properties>
</file>