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58" r:id="rId6"/>
    <p:sldId id="266" r:id="rId7"/>
    <p:sldId id="268" r:id="rId8"/>
    <p:sldId id="260" r:id="rId9"/>
    <p:sldId id="259" r:id="rId10"/>
    <p:sldId id="267" r:id="rId11"/>
    <p:sldId id="263" r:id="rId12"/>
    <p:sldId id="265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0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6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5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2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3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6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5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1D404-9FC7-4C49-B0BC-F204AE3001A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935B2-C7ED-46B6-8C67-C4C247A5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beadles@oar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oar.net" TargetMode="External"/><Relationship Id="rId2" Type="http://schemas.openxmlformats.org/officeDocument/2006/relationships/hyperlink" Target="mailto:nwolff@oar.n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oar.net" TargetMode="External"/><Relationship Id="rId2" Type="http://schemas.openxmlformats.org/officeDocument/2006/relationships/hyperlink" Target="mailto:Security@oar.ne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2.edu/products-services/cloud-services-applications/duo-security/" TargetMode="External"/><Relationship Id="rId2" Type="http://schemas.openxmlformats.org/officeDocument/2006/relationships/hyperlink" Target="http://www.duosecurit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ar.net/services/member_schools_contact" TargetMode="External"/><Relationship Id="rId5" Type="http://schemas.openxmlformats.org/officeDocument/2006/relationships/hyperlink" Target="http://www.air-watch.com/" TargetMode="External"/><Relationship Id="rId4" Type="http://schemas.openxmlformats.org/officeDocument/2006/relationships/hyperlink" Target="http://www.paloaltonetworks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it.edu/cyberrang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roam.us/" TargetMode="External"/><Relationship Id="rId2" Type="http://schemas.openxmlformats.org/officeDocument/2006/relationships/hyperlink" Target="http://www.incomm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curity@oar.ne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mohio.net/memb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OARsec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 Feb 2016</a:t>
            </a:r>
          </a:p>
          <a:p>
            <a:r>
              <a:rPr lang="en-US" dirty="0" smtClean="0"/>
              <a:t>OARnet</a:t>
            </a:r>
          </a:p>
          <a:p>
            <a:r>
              <a:rPr lang="en-US" dirty="0" smtClean="0">
                <a:hlinkClick r:id="rId2"/>
              </a:rPr>
              <a:t>mbeadles@oar.net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Operations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OARnet DNS</a:t>
            </a:r>
          </a:p>
          <a:p>
            <a:pPr lvl="1"/>
            <a:r>
              <a:rPr lang="en-US" dirty="0" smtClean="0"/>
              <a:t>8 servers, 2 different OS’s (secure64 + FreeBSD)</a:t>
            </a:r>
          </a:p>
          <a:p>
            <a:pPr lvl="1"/>
            <a:r>
              <a:rPr lang="en-US" dirty="0" smtClean="0"/>
              <a:t>½ recursive, ½ authoritative</a:t>
            </a:r>
          </a:p>
          <a:p>
            <a:pPr lvl="1"/>
            <a:r>
              <a:rPr lang="en-US" dirty="0" smtClean="0"/>
              <a:t>Blind-master setup</a:t>
            </a:r>
          </a:p>
          <a:p>
            <a:pPr lvl="1"/>
            <a:endParaRPr lang="en-US" dirty="0"/>
          </a:p>
          <a:p>
            <a:r>
              <a:rPr lang="en-US" dirty="0" smtClean="0"/>
              <a:t>Contact: Nick Wolff </a:t>
            </a:r>
            <a:r>
              <a:rPr lang="en-US" dirty="0" smtClean="0">
                <a:hlinkClick r:id="rId2"/>
              </a:rPr>
              <a:t>nwolff@oar.net</a:t>
            </a:r>
            <a:r>
              <a:rPr lang="en-US" dirty="0" smtClean="0"/>
              <a:t> or Support Desk </a:t>
            </a:r>
            <a:r>
              <a:rPr lang="en-US" dirty="0" smtClean="0">
                <a:hlinkClick r:id="rId3"/>
              </a:rPr>
              <a:t>support@oar.net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RTBH (aka BGP Null Route)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Mechanism:</a:t>
            </a:r>
          </a:p>
          <a:p>
            <a:pPr lvl="1"/>
            <a:r>
              <a:rPr lang="en-US" dirty="0" smtClean="0"/>
              <a:t>Client sends specific host /32 route to OARnet tagged with appropriate BGP </a:t>
            </a:r>
            <a:r>
              <a:rPr lang="en-US" dirty="0"/>
              <a:t>community value </a:t>
            </a:r>
            <a:endParaRPr lang="en-US" dirty="0" smtClean="0"/>
          </a:p>
          <a:p>
            <a:pPr lvl="2"/>
            <a:r>
              <a:rPr lang="en-US" dirty="0" smtClean="0"/>
              <a:t>600:99 for Internet</a:t>
            </a:r>
          </a:p>
          <a:p>
            <a:pPr lvl="2"/>
            <a:r>
              <a:rPr lang="en-US" dirty="0" smtClean="0"/>
              <a:t>3112:99 for Internet2</a:t>
            </a:r>
          </a:p>
          <a:p>
            <a:pPr lvl="1"/>
            <a:r>
              <a:rPr lang="en-US" dirty="0" smtClean="0"/>
              <a:t>OARnet backbone router sets next hop to discard</a:t>
            </a:r>
          </a:p>
          <a:p>
            <a:pPr lvl="1"/>
            <a:r>
              <a:rPr lang="en-US" dirty="0" smtClean="0"/>
              <a:t>Once BGP policy is configured, client can send prefixes without escalating to OARnet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 flipH="1">
            <a:off x="838200" y="1121626"/>
            <a:ext cx="1219200" cy="533400"/>
          </a:xfrm>
          <a:prstGeom prst="wedgeRoundRectCallout">
            <a:avLst>
              <a:gd name="adj1" fmla="val -64893"/>
              <a:gd name="adj2" fmla="val -489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Remotely triggered</a:t>
            </a:r>
          </a:p>
          <a:p>
            <a:pPr algn="ctr"/>
            <a:r>
              <a:rPr lang="en-US" sz="1200" dirty="0" smtClean="0"/>
              <a:t>black hole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52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RTBH (aka BGP Null Route)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Considerations:</a:t>
            </a:r>
          </a:p>
          <a:p>
            <a:pPr lvl="1"/>
            <a:r>
              <a:rPr lang="en-US" dirty="0" smtClean="0"/>
              <a:t>Target IP will not be able to communicate with Internet. </a:t>
            </a:r>
            <a:r>
              <a:rPr lang="en-US" i="1" dirty="0" smtClean="0"/>
              <a:t>(Yes, this may have been the intent...) </a:t>
            </a:r>
          </a:p>
          <a:p>
            <a:pPr lvl="1"/>
            <a:r>
              <a:rPr lang="en-US" dirty="0" smtClean="0"/>
              <a:t>However, this may allow the rest of your network to stay up during the attack!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Strongly encourage clients to set up RTBH for use when needed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Contact: </a:t>
            </a:r>
            <a:r>
              <a:rPr lang="en-US" dirty="0" smtClean="0">
                <a:hlinkClick r:id="rId2"/>
              </a:rPr>
              <a:t>Security@oar.net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Support@oar.net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1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Duo </a:t>
            </a:r>
            <a:r>
              <a:rPr lang="en-US" dirty="0" smtClean="0">
                <a:hlinkClick r:id="rId2"/>
              </a:rPr>
              <a:t>www.duosecurity.com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Multi-factor authentication</a:t>
            </a:r>
          </a:p>
          <a:p>
            <a:pPr lvl="1"/>
            <a:r>
              <a:rPr lang="en-US" dirty="0" smtClean="0"/>
              <a:t>In use (in various phases) at OSU, CWRU, UC, and Kent</a:t>
            </a:r>
          </a:p>
          <a:p>
            <a:pPr lvl="1"/>
            <a:r>
              <a:rPr lang="en-US" dirty="0" smtClean="0"/>
              <a:t>Available </a:t>
            </a:r>
            <a:r>
              <a:rPr lang="en-US" dirty="0"/>
              <a:t>via Internet2 </a:t>
            </a:r>
            <a:r>
              <a:rPr lang="en-US" dirty="0">
                <a:hlinkClick r:id="rId3"/>
              </a:rPr>
              <a:t>http://www.internet2.edu/products-services/cloud-services-applications/duo-security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Palo </a:t>
            </a:r>
            <a:r>
              <a:rPr lang="en-US" dirty="0"/>
              <a:t>Alto </a:t>
            </a:r>
            <a:r>
              <a:rPr lang="en-US" dirty="0" smtClean="0">
                <a:hlinkClick r:id="rId4"/>
              </a:rPr>
              <a:t>www.paloaltonetworks.com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Next-generation firewall</a:t>
            </a:r>
          </a:p>
          <a:p>
            <a:pPr lvl="1"/>
            <a:r>
              <a:rPr lang="en-US" dirty="0" smtClean="0"/>
              <a:t>In use at a number of institutions</a:t>
            </a:r>
          </a:p>
          <a:p>
            <a:pPr lvl="1"/>
            <a:r>
              <a:rPr lang="en-US" dirty="0" smtClean="0"/>
              <a:t>After some discussion of potential arrangements, </a:t>
            </a:r>
            <a:r>
              <a:rPr lang="en-US" dirty="0"/>
              <a:t>v</a:t>
            </a:r>
            <a:r>
              <a:rPr lang="en-US" dirty="0" smtClean="0"/>
              <a:t>endor will not be offering a consortium-wide contract, so contact your preferred reseller if interested</a:t>
            </a:r>
          </a:p>
          <a:p>
            <a:r>
              <a:rPr lang="en-US" dirty="0" err="1" smtClean="0"/>
              <a:t>Airwatch</a:t>
            </a:r>
            <a:r>
              <a:rPr lang="en-US" dirty="0"/>
              <a:t> </a:t>
            </a:r>
            <a:r>
              <a:rPr lang="en-US" dirty="0" smtClean="0">
                <a:hlinkClick r:id="rId5"/>
              </a:rPr>
              <a:t>www.air-watch.com/</a:t>
            </a:r>
            <a:endParaRPr lang="en-US" dirty="0"/>
          </a:p>
          <a:p>
            <a:pPr lvl="1"/>
            <a:r>
              <a:rPr lang="en-US" dirty="0" smtClean="0"/>
              <a:t>Mobile Device Management, Mobile Security Management</a:t>
            </a:r>
          </a:p>
          <a:p>
            <a:pPr lvl="1"/>
            <a:r>
              <a:rPr lang="en-US" dirty="0" smtClean="0"/>
              <a:t>Available through OARnet’s VMWare reseller agreement</a:t>
            </a:r>
          </a:p>
          <a:p>
            <a:pPr lvl="1"/>
            <a:r>
              <a:rPr lang="en-US" dirty="0" smtClean="0"/>
              <a:t>Contact your OARnet </a:t>
            </a:r>
            <a:r>
              <a:rPr lang="en-US" dirty="0"/>
              <a:t>Client Services rep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oar.net/services/member_schools_contact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OARsec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17 Feb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 to Order &amp; Introductions</a:t>
            </a:r>
          </a:p>
          <a:p>
            <a:r>
              <a:rPr lang="en-US" dirty="0" smtClean="0"/>
              <a:t>OARnet Updates</a:t>
            </a:r>
          </a:p>
          <a:p>
            <a:r>
              <a:rPr lang="en-US" dirty="0"/>
              <a:t>Security Operations and Response Standards</a:t>
            </a:r>
          </a:p>
          <a:p>
            <a:r>
              <a:rPr lang="en-US" dirty="0" smtClean="0"/>
              <a:t>Security Best Practices</a:t>
            </a:r>
          </a:p>
          <a:p>
            <a:r>
              <a:rPr lang="en-US" dirty="0" smtClean="0"/>
              <a:t>Vendor Updates</a:t>
            </a:r>
          </a:p>
          <a:p>
            <a:r>
              <a:rPr lang="en-US" dirty="0" smtClean="0"/>
              <a:t>Wrap up and Future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OARnet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OARnet Authentication </a:t>
            </a:r>
            <a:r>
              <a:rPr lang="en-US" dirty="0" smtClean="0"/>
              <a:t>Gateway</a:t>
            </a:r>
          </a:p>
          <a:p>
            <a:pPr lvl="1"/>
            <a:r>
              <a:rPr lang="en-US" dirty="0" smtClean="0"/>
              <a:t>(Discussed in detail at </a:t>
            </a:r>
            <a:r>
              <a:rPr lang="en-US" dirty="0" err="1" smtClean="0"/>
              <a:t>OARtech</a:t>
            </a:r>
            <a:r>
              <a:rPr lang="en-US" dirty="0"/>
              <a:t>)</a:t>
            </a:r>
            <a:r>
              <a:rPr lang="en-US" dirty="0" smtClean="0"/>
              <a:t> this project, targeted for early March, will provide an authenticated, federated mechanism for OARnet client access to manage, statistics, tools, etc.</a:t>
            </a:r>
            <a:endParaRPr lang="en-US" dirty="0"/>
          </a:p>
          <a:p>
            <a:r>
              <a:rPr lang="en-US" dirty="0" smtClean="0"/>
              <a:t>Discussions continue with Merit Network and a variety of Ohio public organizations on potential of setting up an Ohio Cyber Range using </a:t>
            </a:r>
            <a:r>
              <a:rPr lang="en-US" dirty="0"/>
              <a:t>the Michigan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://www.merit.edu/cyberrange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OARnet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/>
              <a:t>OARnet IDM Appliance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available now!!</a:t>
            </a:r>
          </a:p>
          <a:p>
            <a:pPr lvl="1"/>
            <a:r>
              <a:rPr lang="en-US" dirty="0"/>
              <a:t>InCommon + eduroam</a:t>
            </a:r>
          </a:p>
          <a:p>
            <a:pPr lvl="1"/>
            <a:r>
              <a:rPr lang="en-US" dirty="0" smtClean="0"/>
              <a:t>Shibboleth  + </a:t>
            </a:r>
            <a:r>
              <a:rPr lang="en-US" dirty="0" err="1" smtClean="0"/>
              <a:t>freeRADIUS</a:t>
            </a:r>
            <a:endParaRPr lang="en-US" dirty="0" smtClean="0"/>
          </a:p>
          <a:p>
            <a:pPr lvl="1"/>
            <a:r>
              <a:rPr lang="en-US" dirty="0" smtClean="0"/>
              <a:t>8 hour (1 or 2 day) install (can be done remotely)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Working </a:t>
            </a:r>
            <a:r>
              <a:rPr lang="en-US" dirty="0"/>
              <a:t>on legal framework for OARnet consortial purchase of InCommon &amp; eduroam Membership. </a:t>
            </a:r>
            <a:endParaRPr lang="en-US" dirty="0" smtClean="0"/>
          </a:p>
          <a:p>
            <a:pPr lvl="1"/>
            <a:r>
              <a:rPr lang="en-US" dirty="0" smtClean="0"/>
              <a:t>InCommon </a:t>
            </a:r>
            <a:r>
              <a:rPr lang="en-US" dirty="0"/>
              <a:t>contract is currently with OH Attorney General’s Office. Eduroam contract is with Internet2 </a:t>
            </a:r>
            <a:r>
              <a:rPr lang="en-US" dirty="0" smtClean="0"/>
              <a:t>legal</a:t>
            </a:r>
          </a:p>
          <a:p>
            <a:pPr lvl="1"/>
            <a:r>
              <a:rPr lang="en-US" dirty="0" smtClean="0">
                <a:hlinkClick r:id="rId2"/>
              </a:rPr>
              <a:t>www.incommon.org</a:t>
            </a:r>
            <a:r>
              <a:rPr lang="en-US" dirty="0" smtClean="0"/>
              <a:t> : </a:t>
            </a:r>
            <a:r>
              <a:rPr lang="en-US" dirty="0" smtClean="0">
                <a:hlinkClick r:id="rId3"/>
              </a:rPr>
              <a:t>www.eduroam.us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sp>
        <p:nvSpPr>
          <p:cNvPr id="4" name="Line Callout 1 (Accent Bar) 3"/>
          <p:cNvSpPr/>
          <p:nvPr/>
        </p:nvSpPr>
        <p:spPr>
          <a:xfrm>
            <a:off x="6477000" y="2133600"/>
            <a:ext cx="1295400" cy="381000"/>
          </a:xfrm>
          <a:prstGeom prst="accentCallout1">
            <a:avLst>
              <a:gd name="adj1" fmla="val 49969"/>
              <a:gd name="adj2" fmla="val 5441"/>
              <a:gd name="adj3" fmla="val -37744"/>
              <a:gd name="adj4" fmla="val -463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 </a:t>
            </a:r>
            <a:r>
              <a:rPr lang="en-US" sz="1200" dirty="0" smtClean="0">
                <a:hlinkClick r:id="rId4"/>
              </a:rPr>
              <a:t>security@oar.net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552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OARnet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Live </a:t>
            </a:r>
            <a:r>
              <a:rPr lang="en-US" dirty="0"/>
              <a:t>map of eduroam/InCommon members in </a:t>
            </a:r>
            <a:r>
              <a:rPr lang="en-US" dirty="0" smtClean="0"/>
              <a:t>Ohio: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www.iamohio.net/members</a:t>
            </a:r>
            <a:endParaRPr lang="en-US" dirty="0" smtClean="0"/>
          </a:p>
          <a:p>
            <a:r>
              <a:rPr lang="en-US" dirty="0" smtClean="0"/>
              <a:t>Eduroam </a:t>
            </a:r>
            <a:r>
              <a:rPr lang="en-US" dirty="0"/>
              <a:t>(20): </a:t>
            </a:r>
            <a:endParaRPr lang="en-US" dirty="0" smtClean="0"/>
          </a:p>
          <a:p>
            <a:pPr lvl="1"/>
            <a:r>
              <a:rPr lang="en-US" dirty="0" smtClean="0"/>
              <a:t>Ashland</a:t>
            </a:r>
            <a:r>
              <a:rPr lang="en-US" dirty="0"/>
              <a:t>, Case Western, Cedarville, Cleveland Sate, Columbus State, Denison, Hebrew Union, John Carroll, Kent, Malone, Marshall, Miami, OSU, Ohio, Otterbein, Akron, UC, Dayton, Rio Grande, </a:t>
            </a:r>
            <a:r>
              <a:rPr lang="en-US" i="1" dirty="0"/>
              <a:t>Zane </a:t>
            </a:r>
            <a:r>
              <a:rPr lang="en-US" i="1" dirty="0" smtClean="0"/>
              <a:t>State*</a:t>
            </a:r>
            <a:endParaRPr lang="en-US" i="1" dirty="0"/>
          </a:p>
          <a:p>
            <a:r>
              <a:rPr lang="en-US" dirty="0"/>
              <a:t>InCommon (24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BGSU</a:t>
            </a:r>
            <a:r>
              <a:rPr lang="en-US" dirty="0"/>
              <a:t>, Case Western, Cedarville, Wooster, Columbus State, Denison, Franklin, Kenyon, Lorain County, Marshall, Miami, Oberlin, Ohio Northern, OSU, Ohio, Owens, Stark State, Akron, UC, Dayton, Findlay, UNO, Rio Grande, Wright State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Operations and Response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590989"/>
              </p:ext>
            </p:extLst>
          </p:nvPr>
        </p:nvGraphicFramePr>
        <p:xfrm>
          <a:off x="457200" y="2133600"/>
          <a:ext cx="2249193" cy="198577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181735"/>
                <a:gridCol w="1067458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Month</a:t>
                      </a:r>
                      <a:endParaRPr lang="en-US" sz="11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Count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October 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November 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December 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</a:rPr>
                        <a:t>192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 </a:t>
                      </a:r>
                      <a:r>
                        <a:rPr lang="en-US" sz="1100" dirty="0" smtClean="0">
                          <a:effectLst/>
                        </a:rPr>
                        <a:t>16 (partial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effectLst/>
                        </a:rPr>
                        <a:t>109</a:t>
                      </a:r>
                      <a:endParaRPr lang="en-US" sz="110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524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OARnet Security Incidents by month</a:t>
            </a:r>
            <a:endParaRPr lang="en-US" dirty="0"/>
          </a:p>
        </p:txBody>
      </p:sp>
      <p:pic>
        <p:nvPicPr>
          <p:cNvPr id="2049" name="Picture 1" descr="C:\Users\mbeadles\Downloads\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5943600" cy="435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383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OARnet Member Confidential – do not distribute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Operations and Response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10650" cy="396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1600200"/>
            <a:ext cx="17716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83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OARnet Member Confidential – do not distribute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0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Operations and Response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17" y="1219200"/>
            <a:ext cx="8199736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Distributed Denial-of-Service (DDoS) Attack </a:t>
            </a:r>
            <a:r>
              <a:rPr lang="en-US" sz="1400" b="1" dirty="0"/>
              <a:t>Stats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Largest attack: 18.9Gb/s (January, </a:t>
            </a:r>
            <a:r>
              <a:rPr lang="en-US" sz="1400" dirty="0" smtClean="0"/>
              <a:t>2016)		</a:t>
            </a:r>
            <a:r>
              <a:rPr lang="en-US" sz="1400" dirty="0"/>
              <a:t> • </a:t>
            </a:r>
            <a:r>
              <a:rPr lang="en-US" sz="1400" dirty="0" smtClean="0"/>
              <a:t>Average </a:t>
            </a:r>
            <a:r>
              <a:rPr lang="en-US" sz="1400" dirty="0"/>
              <a:t>attack: 1.8Gb/s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67 </a:t>
            </a:r>
            <a:r>
              <a:rPr lang="en-US" sz="1400" dirty="0" smtClean="0"/>
              <a:t>unique clients </a:t>
            </a:r>
            <a:r>
              <a:rPr lang="en-US" sz="1400" dirty="0"/>
              <a:t>have been </a:t>
            </a:r>
            <a:r>
              <a:rPr lang="en-US" sz="1400" dirty="0" smtClean="0"/>
              <a:t>targets, including all K12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778" y="1981200"/>
            <a:ext cx="345757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778" y="4114800"/>
            <a:ext cx="345757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14" y="4114800"/>
            <a:ext cx="4578090" cy="206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558" y="2131129"/>
            <a:ext cx="446074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dk1"/>
                </a:solidFill>
              </a:rPr>
              <a:t>Sample Alert </a:t>
            </a:r>
            <a:r>
              <a:rPr lang="en-US" sz="1400" b="1" dirty="0" smtClean="0">
                <a:solidFill>
                  <a:schemeClr val="dk1"/>
                </a:solidFill>
              </a:rPr>
              <a:t>(Alpha Test!)</a:t>
            </a:r>
            <a:endParaRPr lang="en-US" sz="1400" b="1" dirty="0">
              <a:solidFill>
                <a:schemeClr val="dk1"/>
              </a:solidFill>
            </a:endParaRPr>
          </a:p>
          <a:p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Suspected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UDP (D)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Attack - Client: &lt;redacted&gt;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Service: INTERNET, Router: &lt;redacted&gt; - xe-1/0/0.395,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ifIndex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504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UDP: 16.15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Gbps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TCP: 424.44 Mbps, Total: 16.57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Gbps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UDP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Port: 0 53, UDP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Port: 0 4444, Destination IP: 64.247.117.58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100" dirty="0">
                <a:cs typeface="Times New Roman" panose="02020603050405020304" pitchFamily="18" charset="0"/>
              </a:rPr>
              <a:t>Also comes with pre-fetched </a:t>
            </a:r>
            <a:r>
              <a:rPr lang="en-US" sz="1100" dirty="0" err="1">
                <a:cs typeface="Times New Roman" panose="02020603050405020304" pitchFamily="18" charset="0"/>
              </a:rPr>
              <a:t>netflow</a:t>
            </a:r>
            <a:r>
              <a:rPr lang="en-US" sz="1100" dirty="0">
                <a:cs typeface="Times New Roman" panose="02020603050405020304" pitchFamily="18" charset="0"/>
              </a:rPr>
              <a:t> reports and interface statistics (packets, bps, drops, </a:t>
            </a:r>
            <a:r>
              <a:rPr lang="en-US" sz="1100" dirty="0" err="1">
                <a:cs typeface="Times New Roman" panose="02020603050405020304" pitchFamily="18" charset="0"/>
              </a:rPr>
              <a:t>etc</a:t>
            </a:r>
            <a:r>
              <a:rPr lang="en-US" sz="1100" dirty="0">
                <a:cs typeface="Times New Roman" panose="02020603050405020304" pitchFamily="18" charset="0"/>
              </a:rPr>
              <a:t>)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83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OARnet Member Confidential – do not distribute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</a:t>
            </a:r>
            <a:endParaRPr lang="en-US" dirty="0"/>
          </a:p>
          <a:p>
            <a:r>
              <a:rPr lang="en-US" dirty="0" smtClean="0"/>
              <a:t>RTBH</a:t>
            </a:r>
            <a:endParaRPr lang="en-US" dirty="0"/>
          </a:p>
          <a:p>
            <a:r>
              <a:rPr lang="en-US" dirty="0" smtClean="0"/>
              <a:t>Vendor solutions being explored</a:t>
            </a:r>
          </a:p>
          <a:p>
            <a:pPr lvl="2"/>
            <a:r>
              <a:rPr lang="en-US" dirty="0" smtClean="0"/>
              <a:t>On-premises vs. cloud “scrubbing” vs. hybrid</a:t>
            </a:r>
          </a:p>
          <a:p>
            <a:pPr lvl="2"/>
            <a:r>
              <a:rPr lang="en-US" dirty="0" smtClean="0"/>
              <a:t>What can be achieved across consortium depends on funding level </a:t>
            </a:r>
          </a:p>
          <a:p>
            <a:r>
              <a:rPr lang="en-US" dirty="0" smtClean="0"/>
              <a:t>Incident &amp; Escalation</a:t>
            </a:r>
          </a:p>
          <a:p>
            <a:pPr lvl="1"/>
            <a:r>
              <a:rPr lang="en-US" dirty="0" smtClean="0"/>
              <a:t>Make sure your security contact information for your institution is up to date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17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714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OARsec</vt:lpstr>
      <vt:lpstr>Agenda 17 Feb 2016</vt:lpstr>
      <vt:lpstr>OARnet Updates</vt:lpstr>
      <vt:lpstr>OARnet Updates</vt:lpstr>
      <vt:lpstr>OARnet Updates</vt:lpstr>
      <vt:lpstr>Security Operations and Response</vt:lpstr>
      <vt:lpstr>Security Operations and Response</vt:lpstr>
      <vt:lpstr>Security Operations and Response</vt:lpstr>
      <vt:lpstr>Security Best Practices</vt:lpstr>
      <vt:lpstr>Security Operations and Response</vt:lpstr>
      <vt:lpstr>RTBH (aka BGP Null Route)</vt:lpstr>
      <vt:lpstr>RTBH (aka BGP Null Route)</vt:lpstr>
      <vt:lpstr>Vendor Updates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OARsec</dc:title>
  <dc:creator>Mark Beadles</dc:creator>
  <cp:lastModifiedBy>Mark Beadles</cp:lastModifiedBy>
  <cp:revision>27</cp:revision>
  <dcterms:created xsi:type="dcterms:W3CDTF">2016-02-16T16:43:17Z</dcterms:created>
  <dcterms:modified xsi:type="dcterms:W3CDTF">2016-04-20T22:25:02Z</dcterms:modified>
</cp:coreProperties>
</file>