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5" r:id="rId1"/>
    <p:sldMasterId id="2147483895" r:id="rId2"/>
  </p:sldMasterIdLst>
  <p:notesMasterIdLst>
    <p:notesMasterId r:id="rId32"/>
  </p:notesMasterIdLst>
  <p:sldIdLst>
    <p:sldId id="276" r:id="rId3"/>
    <p:sldId id="300" r:id="rId4"/>
    <p:sldId id="260" r:id="rId5"/>
    <p:sldId id="266" r:id="rId6"/>
    <p:sldId id="275" r:id="rId7"/>
    <p:sldId id="262" r:id="rId8"/>
    <p:sldId id="263" r:id="rId9"/>
    <p:sldId id="269" r:id="rId10"/>
    <p:sldId id="257" r:id="rId11"/>
    <p:sldId id="258" r:id="rId12"/>
    <p:sldId id="265" r:id="rId13"/>
    <p:sldId id="301" r:id="rId14"/>
    <p:sldId id="303" r:id="rId15"/>
    <p:sldId id="302" r:id="rId16"/>
    <p:sldId id="304" r:id="rId17"/>
    <p:sldId id="305" r:id="rId18"/>
    <p:sldId id="306" r:id="rId19"/>
    <p:sldId id="283" r:id="rId20"/>
    <p:sldId id="289" r:id="rId21"/>
    <p:sldId id="274" r:id="rId22"/>
    <p:sldId id="288" r:id="rId23"/>
    <p:sldId id="287" r:id="rId24"/>
    <p:sldId id="290" r:id="rId25"/>
    <p:sldId id="291" r:id="rId26"/>
    <p:sldId id="307" r:id="rId27"/>
    <p:sldId id="295" r:id="rId28"/>
    <p:sldId id="296" r:id="rId29"/>
    <p:sldId id="298" r:id="rId30"/>
    <p:sldId id="299" r:id="rId31"/>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865B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4660"/>
  </p:normalViewPr>
  <p:slideViewPr>
    <p:cSldViewPr>
      <p:cViewPr>
        <p:scale>
          <a:sx n="100" d="100"/>
          <a:sy n="100" d="100"/>
        </p:scale>
        <p:origin x="-4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82119"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defRPr sz="1200"/>
            </a:lvl1pPr>
          </a:lstStyle>
          <a:p>
            <a:pPr>
              <a:defRPr/>
            </a:pPr>
            <a:endParaRPr lang="en-US" dirty="0"/>
          </a:p>
        </p:txBody>
      </p:sp>
      <p:sp>
        <p:nvSpPr>
          <p:cNvPr id="48131" name="Rectangle 3"/>
          <p:cNvSpPr>
            <a:spLocks noGrp="1" noChangeArrowheads="1"/>
          </p:cNvSpPr>
          <p:nvPr>
            <p:ph type="dt" idx="1"/>
          </p:nvPr>
        </p:nvSpPr>
        <p:spPr bwMode="auto">
          <a:xfrm>
            <a:off x="3898102" y="0"/>
            <a:ext cx="2982119"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a:defRPr sz="1200"/>
            </a:lvl1pPr>
          </a:lstStyle>
          <a:p>
            <a:pPr>
              <a:defRPr/>
            </a:pPr>
            <a:endParaRPr lang="en-US" dirty="0"/>
          </a:p>
        </p:txBody>
      </p:sp>
      <p:sp>
        <p:nvSpPr>
          <p:cNvPr id="37892"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688182" y="4415790"/>
            <a:ext cx="5505450" cy="418338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8829967"/>
            <a:ext cx="2982119"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defRPr sz="1200"/>
            </a:lvl1pPr>
          </a:lstStyle>
          <a:p>
            <a:pPr>
              <a:defRPr/>
            </a:pPr>
            <a:endParaRPr lang="en-US" dirty="0"/>
          </a:p>
        </p:txBody>
      </p:sp>
      <p:sp>
        <p:nvSpPr>
          <p:cNvPr id="48135" name="Rectangle 7"/>
          <p:cNvSpPr>
            <a:spLocks noGrp="1" noChangeArrowheads="1"/>
          </p:cNvSpPr>
          <p:nvPr>
            <p:ph type="sldNum" sz="quarter" idx="5"/>
          </p:nvPr>
        </p:nvSpPr>
        <p:spPr bwMode="auto">
          <a:xfrm>
            <a:off x="3898102" y="8829967"/>
            <a:ext cx="2982119"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a:defRPr sz="1200"/>
            </a:lvl1pPr>
          </a:lstStyle>
          <a:p>
            <a:pPr>
              <a:defRPr/>
            </a:pPr>
            <a:fld id="{66A065F2-B413-4CEA-B556-4C780BD907BF}" type="slidenum">
              <a:rPr lang="en-US"/>
              <a:pPr>
                <a:defRPr/>
              </a:pPr>
              <a:t>‹#›</a:t>
            </a:fld>
            <a:endParaRPr lang="en-US" dirty="0"/>
          </a:p>
        </p:txBody>
      </p:sp>
    </p:spTree>
    <p:extLst>
      <p:ext uri="{BB962C8B-B14F-4D97-AF65-F5344CB8AC3E}">
        <p14:creationId xmlns:p14="http://schemas.microsoft.com/office/powerpoint/2010/main" xmlns="" val="7137882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86A3029-FDF2-4A56-AAA0-093F47242CA1}" type="datetimeFigureOut">
              <a:rPr lang="en-US"/>
              <a:pPr>
                <a:defRPr/>
              </a:pPr>
              <a:t>4/13/2011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D8828DF-C10F-4158-B0AB-680DB8FB1DD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937F9E8-2460-494D-A0D4-AAA69A5246A9}" type="datetimeFigureOut">
              <a:rPr lang="en-US"/>
              <a:pPr>
                <a:defRPr/>
              </a:pPr>
              <a:t>4/13/2011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549188F-14F6-46B4-888F-D3A453B14B5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A6FEFB-BB5A-4221-AA78-0CE145E1E231}" type="datetimeFigureOut">
              <a:rPr lang="en-US"/>
              <a:pPr>
                <a:defRPr/>
              </a:pPr>
              <a:t>4/13/2011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7CD7CBA-BF6C-4943-8FB6-678EF9836E06}"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pPr>
              <a:defRPr/>
            </a:pPr>
            <a:fld id="{686A3029-FDF2-4A56-AAA0-093F47242CA1}" type="datetimeFigureOut">
              <a:rPr lang="en-US" smtClean="0"/>
              <a:pPr>
                <a:defRPr/>
              </a:pPr>
              <a:t>4/13/2011</a:t>
            </a:fld>
            <a:endParaRPr lang="en-US" dirty="0"/>
          </a:p>
        </p:txBody>
      </p:sp>
      <p:sp>
        <p:nvSpPr>
          <p:cNvPr id="17" name="Footer Placeholder 16"/>
          <p:cNvSpPr>
            <a:spLocks noGrp="1"/>
          </p:cNvSpPr>
          <p:nvPr>
            <p:ph type="ftr" sz="quarter" idx="11"/>
          </p:nvPr>
        </p:nvSpPr>
        <p:spPr>
          <a:xfrm>
            <a:off x="5410200" y="4205288"/>
            <a:ext cx="1295400" cy="457200"/>
          </a:xfrm>
        </p:spPr>
        <p:txBody>
          <a:bodyPr/>
          <a:lstStyle/>
          <a:p>
            <a:pPr>
              <a:defRPr/>
            </a:pPr>
            <a:endParaRPr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defRPr/>
            </a:pPr>
            <a:fld id="{4D8828DF-C10F-4158-B0AB-680DB8FB1DD8}"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D95AACDA-C2A9-4841-B9D0-93D5C2F63813}" type="datetimeFigureOut">
              <a:rPr lang="en-US" smtClean="0"/>
              <a:pPr>
                <a:defRPr/>
              </a:pPr>
              <a:t>4/13/2011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3723075-A977-4AF5-870D-EE206B023145}"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04F65780-3BEF-41D5-85FC-1986377E2C46}" type="datetimeFigureOut">
              <a:rPr lang="en-US" smtClean="0"/>
              <a:pPr>
                <a:defRPr/>
              </a:pPr>
              <a:t>4/13/2011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168F322-DAFE-428B-A386-4A4E81E335A7}" type="slidenum">
              <a:rPr lang="en-US" smtClean="0"/>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39AC34FB-A237-4E71-86EA-2F36866F4EF2}" type="datetimeFigureOut">
              <a:rPr lang="en-US" smtClean="0"/>
              <a:pPr>
                <a:defRPr/>
              </a:pPr>
              <a:t>4/13/2011</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994A411-2B9C-4C55-A799-71327ED87D26}" type="slidenum">
              <a:rPr lang="en-US" smtClean="0"/>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pPr>
              <a:defRPr/>
            </a:pPr>
            <a:fld id="{1D54E575-2331-4C38-8FA9-FFD0AE626AF2}" type="datetimeFigureOut">
              <a:rPr lang="en-US" smtClean="0"/>
              <a:pPr>
                <a:defRPr/>
              </a:pPr>
              <a:t>4/13/2011</a:t>
            </a:fld>
            <a:endParaRPr lang="en-US" dirty="0"/>
          </a:p>
        </p:txBody>
      </p:sp>
      <p:sp>
        <p:nvSpPr>
          <p:cNvPr id="27" name="Slide Number Placeholder 26"/>
          <p:cNvSpPr>
            <a:spLocks noGrp="1"/>
          </p:cNvSpPr>
          <p:nvPr>
            <p:ph type="sldNum" sz="quarter" idx="11"/>
          </p:nvPr>
        </p:nvSpPr>
        <p:spPr/>
        <p:txBody>
          <a:bodyPr rtlCol="0"/>
          <a:lstStyle/>
          <a:p>
            <a:pPr>
              <a:defRPr/>
            </a:pPr>
            <a:fld id="{9BDB586F-F5B0-4CE6-9990-35B3C9FB7A0C}" type="slidenum">
              <a:rPr lang="en-US" smtClean="0"/>
              <a:pPr>
                <a:defRPr/>
              </a:pPr>
              <a:t>‹#›</a:t>
            </a:fld>
            <a:endParaRPr lang="en-US" dirty="0"/>
          </a:p>
        </p:txBody>
      </p:sp>
      <p:sp>
        <p:nvSpPr>
          <p:cNvPr id="28" name="Footer Placeholder 27"/>
          <p:cNvSpPr>
            <a:spLocks noGrp="1"/>
          </p:cNvSpPr>
          <p:nvPr>
            <p:ph type="ftr" sz="quarter" idx="12"/>
          </p:nvPr>
        </p:nvSpPr>
        <p:spPr/>
        <p:txBody>
          <a:bodyPr rtlCol="0"/>
          <a:lstStyle/>
          <a:p>
            <a:pPr>
              <a:defRPr/>
            </a:pP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pPr>
              <a:defRPr/>
            </a:pPr>
            <a:fld id="{313A782F-0408-4F3C-9D22-2ECE089A1CB2}" type="datetimeFigureOut">
              <a:rPr lang="en-US" smtClean="0"/>
              <a:pPr>
                <a:defRPr/>
              </a:pPr>
              <a:t>4/13/2011</a:t>
            </a:fld>
            <a:endParaRPr lang="en-US" dirty="0"/>
          </a:p>
        </p:txBody>
      </p:sp>
      <p:sp>
        <p:nvSpPr>
          <p:cNvPr id="4" name="Footer Placeholder 3"/>
          <p:cNvSpPr>
            <a:spLocks noGrp="1"/>
          </p:cNvSpPr>
          <p:nvPr>
            <p:ph type="ftr" sz="quarter" idx="11"/>
          </p:nvPr>
        </p:nvSpPr>
        <p:spPr>
          <a:xfrm>
            <a:off x="5257800" y="612648"/>
            <a:ext cx="1325880" cy="457200"/>
          </a:xfrm>
        </p:spPr>
        <p:txBody>
          <a:bodyPr/>
          <a:lstStyle/>
          <a:p>
            <a:pPr>
              <a:defRPr/>
            </a:pPr>
            <a:endParaRPr lang="en-US" dirty="0"/>
          </a:p>
        </p:txBody>
      </p:sp>
      <p:sp>
        <p:nvSpPr>
          <p:cNvPr id="5" name="Slide Number Placeholder 4"/>
          <p:cNvSpPr>
            <a:spLocks noGrp="1"/>
          </p:cNvSpPr>
          <p:nvPr>
            <p:ph type="sldNum" sz="quarter" idx="12"/>
          </p:nvPr>
        </p:nvSpPr>
        <p:spPr>
          <a:xfrm>
            <a:off x="8174736" y="2272"/>
            <a:ext cx="762000" cy="365760"/>
          </a:xfrm>
        </p:spPr>
        <p:txBody>
          <a:bodyPr/>
          <a:lstStyle/>
          <a:p>
            <a:pPr>
              <a:defRPr/>
            </a:pPr>
            <a:fld id="{97A68B84-0887-4E7A-8626-8C61419A4528}" type="slidenum">
              <a:rPr lang="en-US" smtClean="0"/>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46BC89B-2C90-4D2B-B2FD-73D8020AD704}" type="datetimeFigureOut">
              <a:rPr lang="en-US" smtClean="0"/>
              <a:pPr>
                <a:defRPr/>
              </a:pPr>
              <a:t>4/13/2011</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C45E797D-69D2-4ECA-8828-3BD83DB8F7D9}"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1B8F3EF6-5538-4614-8D1C-03F68A80EBAF}" type="datetimeFigureOut">
              <a:rPr lang="en-US" smtClean="0"/>
              <a:pPr>
                <a:defRPr/>
              </a:pPr>
              <a:t>4/13/2011</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6461E044-E385-4EFA-9E14-25233B0BA344}"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95AACDA-C2A9-4841-B9D0-93D5C2F63813}" type="datetimeFigureOut">
              <a:rPr lang="en-US"/>
              <a:pPr>
                <a:defRPr/>
              </a:pPr>
              <a:t>4/13/2011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3723075-A977-4AF5-870D-EE206B023145}"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D52A76F6-3BAB-4FB3-B14A-832075105A42}" type="datetimeFigureOut">
              <a:rPr lang="en-US" smtClean="0"/>
              <a:pPr>
                <a:defRPr/>
              </a:pPr>
              <a:t>4/13/2011</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D38BD40B-00DC-48FA-B91B-E8B4788F3DD9}" type="slidenum">
              <a:rPr lang="en-US" smtClean="0"/>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C937F9E8-2460-494D-A0D4-AAA69A5246A9}" type="datetimeFigureOut">
              <a:rPr lang="en-US" smtClean="0"/>
              <a:pPr>
                <a:defRPr/>
              </a:pPr>
              <a:t>4/13/2011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549188F-14F6-46B4-888F-D3A453B14B56}"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7DA6FEFB-BB5A-4221-AA78-0CE145E1E231}" type="datetimeFigureOut">
              <a:rPr lang="en-US" smtClean="0"/>
              <a:pPr>
                <a:defRPr/>
              </a:pPr>
              <a:t>4/13/2011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7CD7CBA-BF6C-4943-8FB6-678EF9836E06}"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4F65780-3BEF-41D5-85FC-1986377E2C46}" type="datetimeFigureOut">
              <a:rPr lang="en-US"/>
              <a:pPr>
                <a:defRPr/>
              </a:pPr>
              <a:t>4/13/2011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168F322-DAFE-428B-A386-4A4E81E335A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9AC34FB-A237-4E71-86EA-2F36866F4EF2}" type="datetimeFigureOut">
              <a:rPr lang="en-US"/>
              <a:pPr>
                <a:defRPr/>
              </a:pPr>
              <a:t>4/13/2011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994A411-2B9C-4C55-A799-71327ED87D2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D54E575-2331-4C38-8FA9-FFD0AE626AF2}" type="datetimeFigureOut">
              <a:rPr lang="en-US"/>
              <a:pPr>
                <a:defRPr/>
              </a:pPr>
              <a:t>4/13/2011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BDB586F-F5B0-4CE6-9990-35B3C9FB7A0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13A782F-0408-4F3C-9D22-2ECE089A1CB2}" type="datetimeFigureOut">
              <a:rPr lang="en-US"/>
              <a:pPr>
                <a:defRPr/>
              </a:pPr>
              <a:t>4/13/2011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7A68B84-0887-4E7A-8626-8C61419A452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46BC89B-2C90-4D2B-B2FD-73D8020AD704}" type="datetimeFigureOut">
              <a:rPr lang="en-US"/>
              <a:pPr>
                <a:defRPr/>
              </a:pPr>
              <a:t>4/13/2011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45E797D-69D2-4ECA-8828-3BD83DB8F7D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B8F3EF6-5538-4614-8D1C-03F68A80EBAF}" type="datetimeFigureOut">
              <a:rPr lang="en-US"/>
              <a:pPr>
                <a:defRPr/>
              </a:pPr>
              <a:t>4/13/2011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461E044-E385-4EFA-9E14-25233B0BA34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52A76F6-3BAB-4FB3-B14A-832075105A42}" type="datetimeFigureOut">
              <a:rPr lang="en-US"/>
              <a:pPr>
                <a:defRPr/>
              </a:pPr>
              <a:t>4/13/2011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38BD40B-00DC-48FA-B91B-E8B4788F3DD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97386CC-B6B6-42DC-A51D-C65EA9B748C7}" type="datetimeFigureOut">
              <a:rPr lang="en-US"/>
              <a:pPr>
                <a:defRPr/>
              </a:pPr>
              <a:t>4/13/2011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11E43F3-0740-4AE7-AA81-5AFF727B04C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defRPr/>
            </a:pPr>
            <a:fld id="{297386CC-B6B6-42DC-A51D-C65EA9B748C7}" type="datetimeFigureOut">
              <a:rPr lang="en-US" smtClean="0"/>
              <a:pPr>
                <a:defRPr/>
              </a:pPr>
              <a:t>4/13/2011</a:t>
            </a:fld>
            <a:endParaRPr lang="en-US" dirty="0"/>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defRPr/>
            </a:pPr>
            <a:endParaRPr lang="en-US" dirty="0"/>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defRPr/>
            </a:pPr>
            <a:fld id="{911E43F3-0740-4AE7-AA81-5AFF727B04C7}"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upload.wikimedia.org/wikipedia/en/5/57/Sinclairlogo.PNG"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7.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1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685800" y="1371600"/>
            <a:ext cx="7772400" cy="2057400"/>
          </a:xfrm>
          <a:prstGeom prst="rect">
            <a:avLst/>
          </a:prstGeom>
          <a:noFill/>
          <a:ln w="9525">
            <a:noFill/>
            <a:miter lim="800000"/>
            <a:headEnd/>
            <a:tailEnd/>
          </a:ln>
        </p:spPr>
        <p:txBody>
          <a:bodyPr anchor="ctr"/>
          <a:lstStyle/>
          <a:p>
            <a:pPr marL="461963" indent="-461963" algn="ctr"/>
            <a:r>
              <a:rPr lang="en-US" sz="4800" dirty="0">
                <a:solidFill>
                  <a:srgbClr val="00B0F0"/>
                </a:solidFill>
                <a:latin typeface="Times New Roman" pitchFamily="18" charset="0"/>
              </a:rPr>
              <a:t>Development &amp; Implementation of a Secure LAN Strategy</a:t>
            </a:r>
          </a:p>
        </p:txBody>
      </p:sp>
      <p:sp>
        <p:nvSpPr>
          <p:cNvPr id="11267" name="Rectangle 5"/>
          <p:cNvSpPr>
            <a:spLocks noChangeArrowheads="1"/>
          </p:cNvSpPr>
          <p:nvPr/>
        </p:nvSpPr>
        <p:spPr bwMode="auto">
          <a:xfrm>
            <a:off x="5562600" y="4800600"/>
            <a:ext cx="3429000" cy="1487488"/>
          </a:xfrm>
          <a:prstGeom prst="rect">
            <a:avLst/>
          </a:prstGeom>
          <a:noFill/>
          <a:ln w="9525">
            <a:noFill/>
            <a:miter lim="800000"/>
            <a:headEnd/>
            <a:tailEnd/>
          </a:ln>
        </p:spPr>
        <p:txBody>
          <a:bodyPr anchor="ctr"/>
          <a:lstStyle/>
          <a:p>
            <a:pPr algn="ctr" eaLnBrk="0" hangingPunct="0"/>
            <a:r>
              <a:rPr lang="en-US" sz="1200" b="1" dirty="0">
                <a:latin typeface="Times New Roman" pitchFamily="18" charset="0"/>
              </a:rPr>
              <a:t>Scott McCollum</a:t>
            </a:r>
          </a:p>
          <a:p>
            <a:pPr algn="ctr" eaLnBrk="0" hangingPunct="0"/>
            <a:r>
              <a:rPr lang="en-US" sz="1200" b="1" i="1" dirty="0">
                <a:latin typeface="Times New Roman" pitchFamily="18" charset="0"/>
              </a:rPr>
              <a:t>Director, ITS &amp; Chief Technology </a:t>
            </a:r>
            <a:r>
              <a:rPr lang="en-US" sz="1200" b="1" i="1" dirty="0" smtClean="0">
                <a:latin typeface="Times New Roman" pitchFamily="18" charset="0"/>
              </a:rPr>
              <a:t>Officer</a:t>
            </a:r>
          </a:p>
          <a:p>
            <a:pPr algn="ctr" eaLnBrk="0" hangingPunct="0"/>
            <a:endParaRPr lang="en-US" sz="1200" b="1" i="1" dirty="0" smtClean="0">
              <a:latin typeface="Times New Roman" pitchFamily="18" charset="0"/>
            </a:endParaRPr>
          </a:p>
          <a:p>
            <a:pPr algn="ctr" eaLnBrk="0" hangingPunct="0"/>
            <a:r>
              <a:rPr lang="en-US" sz="1200" b="1" dirty="0" smtClean="0">
                <a:latin typeface="Times New Roman" pitchFamily="18" charset="0"/>
              </a:rPr>
              <a:t>Darnell Brown</a:t>
            </a:r>
          </a:p>
          <a:p>
            <a:pPr algn="ctr" eaLnBrk="0" hangingPunct="0"/>
            <a:r>
              <a:rPr lang="en-US" sz="1200" b="1" i="1" dirty="0" smtClean="0">
                <a:latin typeface="Times New Roman" pitchFamily="18" charset="0"/>
              </a:rPr>
              <a:t>Senior Infrastructure Engineer</a:t>
            </a:r>
            <a:endParaRPr lang="en-US" sz="1600" b="1" dirty="0">
              <a:latin typeface="Times New Roman" pitchFamily="18" charset="0"/>
            </a:endParaRPr>
          </a:p>
        </p:txBody>
      </p:sp>
      <p:pic>
        <p:nvPicPr>
          <p:cNvPr id="3077" name="Picture 5" descr="File:Sinclairlogo.PNG">
            <a:hlinkClick r:id="rId2"/>
          </p:cNvPr>
          <p:cNvPicPr>
            <a:picLocks noChangeAspect="1" noChangeArrowheads="1"/>
          </p:cNvPicPr>
          <p:nvPr/>
        </p:nvPicPr>
        <p:blipFill>
          <a:blip r:embed="rId3" cstate="print"/>
          <a:srcRect/>
          <a:stretch>
            <a:fillRect/>
          </a:stretch>
        </p:blipFill>
        <p:spPr bwMode="auto">
          <a:xfrm>
            <a:off x="457200" y="5715000"/>
            <a:ext cx="2857500" cy="742950"/>
          </a:xfrm>
          <a:prstGeom prst="rect">
            <a:avLst/>
          </a:prstGeom>
          <a:noFill/>
          <a:effectLst>
            <a:outerShdw blurRad="50800" dist="50800" dir="5400000" algn="ctr" rotWithShape="0">
              <a:srgbClr val="000000">
                <a:alpha val="0"/>
              </a:srgbClr>
            </a:outerShdw>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loud 17"/>
          <p:cNvSpPr/>
          <p:nvPr/>
        </p:nvSpPr>
        <p:spPr>
          <a:xfrm rot="16200000">
            <a:off x="-1181100" y="2857500"/>
            <a:ext cx="5562600" cy="1676400"/>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                                          User </a:t>
            </a:r>
            <a:r>
              <a:rPr lang="en-US" dirty="0"/>
              <a:t>Edge</a:t>
            </a:r>
          </a:p>
        </p:txBody>
      </p:sp>
      <p:pic>
        <p:nvPicPr>
          <p:cNvPr id="20483" name="Picture 3"/>
          <p:cNvPicPr>
            <a:picLocks noChangeAspect="1" noChangeArrowheads="1"/>
          </p:cNvPicPr>
          <p:nvPr/>
        </p:nvPicPr>
        <p:blipFill>
          <a:blip r:embed="rId2" cstate="print"/>
          <a:srcRect/>
          <a:stretch>
            <a:fillRect/>
          </a:stretch>
        </p:blipFill>
        <p:spPr bwMode="auto">
          <a:xfrm>
            <a:off x="2743200" y="1676400"/>
            <a:ext cx="3727450" cy="4248150"/>
          </a:xfrm>
          <a:prstGeom prst="rect">
            <a:avLst/>
          </a:prstGeom>
          <a:noFill/>
          <a:ln w="9525">
            <a:noFill/>
            <a:miter lim="800000"/>
            <a:headEnd/>
            <a:tailEnd/>
          </a:ln>
        </p:spPr>
      </p:pic>
      <p:cxnSp>
        <p:nvCxnSpPr>
          <p:cNvPr id="6" name="Straight Connector 5"/>
          <p:cNvCxnSpPr/>
          <p:nvPr/>
        </p:nvCxnSpPr>
        <p:spPr>
          <a:xfrm flipV="1">
            <a:off x="1900238" y="4441825"/>
            <a:ext cx="1528762" cy="296863"/>
          </a:xfrm>
          <a:prstGeom prst="line">
            <a:avLst/>
          </a:prstGeom>
          <a:ln w="19050">
            <a:solidFill>
              <a:srgbClr val="2865BE"/>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900238" y="4738688"/>
            <a:ext cx="1452562" cy="617537"/>
          </a:xfrm>
          <a:prstGeom prst="line">
            <a:avLst/>
          </a:prstGeom>
          <a:ln w="19050">
            <a:solidFill>
              <a:srgbClr val="2865BE"/>
            </a:solidFill>
          </a:ln>
        </p:spPr>
        <p:style>
          <a:lnRef idx="1">
            <a:schemeClr val="accent1"/>
          </a:lnRef>
          <a:fillRef idx="0">
            <a:schemeClr val="accent1"/>
          </a:fillRef>
          <a:effectRef idx="0">
            <a:schemeClr val="accent1"/>
          </a:effectRef>
          <a:fontRef idx="minor">
            <a:schemeClr val="tx1"/>
          </a:fontRef>
        </p:style>
      </p:cxnSp>
      <p:pic>
        <p:nvPicPr>
          <p:cNvPr id="20486" name="Picture 5"/>
          <p:cNvPicPr>
            <a:picLocks noChangeAspect="1" noChangeArrowheads="1"/>
          </p:cNvPicPr>
          <p:nvPr/>
        </p:nvPicPr>
        <p:blipFill>
          <a:blip r:embed="rId3" cstate="print"/>
          <a:srcRect/>
          <a:stretch>
            <a:fillRect/>
          </a:stretch>
        </p:blipFill>
        <p:spPr bwMode="auto">
          <a:xfrm>
            <a:off x="1219200" y="4267200"/>
            <a:ext cx="706438" cy="1143000"/>
          </a:xfrm>
          <a:prstGeom prst="rect">
            <a:avLst/>
          </a:prstGeom>
          <a:noFill/>
          <a:ln w="9525">
            <a:noFill/>
            <a:miter lim="800000"/>
            <a:headEnd/>
            <a:tailEnd/>
          </a:ln>
        </p:spPr>
      </p:pic>
      <p:sp>
        <p:nvSpPr>
          <p:cNvPr id="13" name="Cloud 12"/>
          <p:cNvSpPr/>
          <p:nvPr/>
        </p:nvSpPr>
        <p:spPr>
          <a:xfrm>
            <a:off x="2895600" y="685800"/>
            <a:ext cx="3200400" cy="762000"/>
          </a:xfrm>
          <a:prstGeom prst="clou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Servers</a:t>
            </a:r>
          </a:p>
        </p:txBody>
      </p:sp>
      <p:cxnSp>
        <p:nvCxnSpPr>
          <p:cNvPr id="14" name="Straight Connector 13"/>
          <p:cNvCxnSpPr/>
          <p:nvPr/>
        </p:nvCxnSpPr>
        <p:spPr>
          <a:xfrm rot="5400000" flipH="1" flipV="1">
            <a:off x="3505200" y="1447800"/>
            <a:ext cx="381000" cy="228600"/>
          </a:xfrm>
          <a:prstGeom prst="line">
            <a:avLst/>
          </a:prstGeom>
          <a:ln w="19050">
            <a:solidFill>
              <a:srgbClr val="2865B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5181600" y="1371600"/>
            <a:ext cx="381000" cy="304800"/>
          </a:xfrm>
          <a:prstGeom prst="line">
            <a:avLst/>
          </a:prstGeom>
          <a:ln w="19050">
            <a:solidFill>
              <a:srgbClr val="2865BE"/>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p:cNvPicPr>
            <a:picLocks noChangeAspect="1" noChangeArrowheads="1"/>
          </p:cNvPicPr>
          <p:nvPr/>
        </p:nvPicPr>
        <p:blipFill>
          <a:blip r:embed="rId2" cstate="print"/>
          <a:srcRect/>
          <a:stretch>
            <a:fillRect/>
          </a:stretch>
        </p:blipFill>
        <p:spPr bwMode="auto">
          <a:xfrm>
            <a:off x="1524000" y="2362200"/>
            <a:ext cx="1019175" cy="942975"/>
          </a:xfrm>
          <a:prstGeom prst="rect">
            <a:avLst/>
          </a:prstGeom>
          <a:noFill/>
          <a:ln w="9525">
            <a:noFill/>
            <a:miter lim="800000"/>
            <a:headEnd/>
            <a:tailEnd/>
          </a:ln>
        </p:spPr>
      </p:pic>
      <p:pic>
        <p:nvPicPr>
          <p:cNvPr id="21506" name="Picture 15"/>
          <p:cNvPicPr>
            <a:picLocks noChangeAspect="1" noChangeArrowheads="1"/>
          </p:cNvPicPr>
          <p:nvPr/>
        </p:nvPicPr>
        <p:blipFill>
          <a:blip r:embed="rId3" cstate="print"/>
          <a:srcRect/>
          <a:stretch>
            <a:fillRect/>
          </a:stretch>
        </p:blipFill>
        <p:spPr bwMode="auto">
          <a:xfrm>
            <a:off x="1981200" y="3657600"/>
            <a:ext cx="3505200" cy="2416175"/>
          </a:xfrm>
          <a:prstGeom prst="rect">
            <a:avLst/>
          </a:prstGeom>
          <a:noFill/>
          <a:ln w="9525">
            <a:noFill/>
            <a:miter lim="800000"/>
            <a:headEnd/>
            <a:tailEnd/>
          </a:ln>
        </p:spPr>
      </p:pic>
      <p:sp>
        <p:nvSpPr>
          <p:cNvPr id="12291" name="Rectangle 6"/>
          <p:cNvSpPr>
            <a:spLocks noGrp="1" noChangeArrowheads="1"/>
          </p:cNvSpPr>
          <p:nvPr>
            <p:ph type="title" idx="4294967295"/>
          </p:nvPr>
        </p:nvSpPr>
        <p:spPr>
          <a:xfrm>
            <a:off x="457200" y="990600"/>
            <a:ext cx="8229600" cy="1069975"/>
          </a:xfrm>
        </p:spPr>
        <p:txBody>
          <a:bodyPr>
            <a:normAutofit fontScale="90000"/>
          </a:bodyPr>
          <a:lstStyle/>
          <a:p>
            <a:pPr eaLnBrk="1" fontAlgn="auto" hangingPunct="1">
              <a:spcAft>
                <a:spcPts val="0"/>
              </a:spcAft>
              <a:defRPr/>
            </a:pPr>
            <a:r>
              <a:rPr lang="en-US" dirty="0" smtClean="0"/>
              <a:t>Network Authentication –</a:t>
            </a:r>
            <a:br>
              <a:rPr lang="en-US" dirty="0" smtClean="0"/>
            </a:br>
            <a:r>
              <a:rPr lang="en-US" dirty="0" smtClean="0"/>
              <a:t>Standards-based 802.1x</a:t>
            </a:r>
          </a:p>
        </p:txBody>
      </p:sp>
      <p:pic>
        <p:nvPicPr>
          <p:cNvPr id="1033" name="Picture 9"/>
          <p:cNvPicPr>
            <a:picLocks noChangeAspect="1" noChangeArrowheads="1"/>
          </p:cNvPicPr>
          <p:nvPr/>
        </p:nvPicPr>
        <p:blipFill>
          <a:blip r:embed="rId4" cstate="print"/>
          <a:srcRect/>
          <a:stretch>
            <a:fillRect/>
          </a:stretch>
        </p:blipFill>
        <p:spPr bwMode="auto">
          <a:xfrm>
            <a:off x="3886200" y="2286000"/>
            <a:ext cx="638175" cy="1019175"/>
          </a:xfrm>
          <a:prstGeom prst="rect">
            <a:avLst/>
          </a:prstGeom>
          <a:noFill/>
          <a:ln w="9525">
            <a:noFill/>
            <a:miter lim="800000"/>
            <a:headEnd/>
            <a:tailEnd/>
          </a:ln>
        </p:spPr>
      </p:pic>
      <p:cxnSp>
        <p:nvCxnSpPr>
          <p:cNvPr id="17" name="Straight Connector 16"/>
          <p:cNvCxnSpPr/>
          <p:nvPr/>
        </p:nvCxnSpPr>
        <p:spPr>
          <a:xfrm flipV="1">
            <a:off x="2590800" y="2819400"/>
            <a:ext cx="12954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7" name="Picture 13"/>
          <p:cNvPicPr>
            <a:picLocks noChangeAspect="1" noChangeArrowheads="1"/>
          </p:cNvPicPr>
          <p:nvPr/>
        </p:nvPicPr>
        <p:blipFill>
          <a:blip r:embed="rId5" cstate="print"/>
          <a:srcRect/>
          <a:stretch>
            <a:fillRect/>
          </a:stretch>
        </p:blipFill>
        <p:spPr bwMode="auto">
          <a:xfrm>
            <a:off x="6324600" y="4267200"/>
            <a:ext cx="1200150" cy="1047750"/>
          </a:xfrm>
          <a:prstGeom prst="rect">
            <a:avLst/>
          </a:prstGeom>
          <a:noFill/>
          <a:ln w="9525">
            <a:noFill/>
            <a:miter lim="800000"/>
            <a:headEnd/>
            <a:tailEnd/>
          </a:ln>
        </p:spPr>
      </p:pic>
      <p:pic>
        <p:nvPicPr>
          <p:cNvPr id="1038" name="Picture 14"/>
          <p:cNvPicPr>
            <a:picLocks noChangeAspect="1" noChangeArrowheads="1"/>
          </p:cNvPicPr>
          <p:nvPr/>
        </p:nvPicPr>
        <p:blipFill>
          <a:blip r:embed="rId6" cstate="print"/>
          <a:srcRect/>
          <a:stretch>
            <a:fillRect/>
          </a:stretch>
        </p:blipFill>
        <p:spPr bwMode="auto">
          <a:xfrm>
            <a:off x="6248400" y="3124200"/>
            <a:ext cx="1457325" cy="1000125"/>
          </a:xfrm>
          <a:prstGeom prst="rect">
            <a:avLst/>
          </a:prstGeom>
          <a:noFill/>
          <a:ln w="9525">
            <a:noFill/>
            <a:miter lim="800000"/>
            <a:headEnd/>
            <a:tailEnd/>
          </a:ln>
        </p:spPr>
      </p:pic>
      <p:cxnSp>
        <p:nvCxnSpPr>
          <p:cNvPr id="28" name="Straight Connector 27"/>
          <p:cNvCxnSpPr>
            <a:endCxn id="1037" idx="1"/>
          </p:cNvCxnSpPr>
          <p:nvPr/>
        </p:nvCxnSpPr>
        <p:spPr>
          <a:xfrm>
            <a:off x="4800600" y="4572000"/>
            <a:ext cx="1524000" cy="21907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4800600" y="3733800"/>
            <a:ext cx="1447800" cy="7620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438400" y="2819400"/>
            <a:ext cx="1524000" cy="0"/>
          </a:xfrm>
          <a:prstGeom prst="line">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51" name="Straight Connector 50"/>
          <p:cNvCxnSpPr/>
          <p:nvPr/>
        </p:nvCxnSpPr>
        <p:spPr>
          <a:xfrm flipV="1">
            <a:off x="4800600" y="3733800"/>
            <a:ext cx="1447800" cy="762000"/>
          </a:xfrm>
          <a:prstGeom prst="line">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0800000" flipV="1">
            <a:off x="4800600" y="3733800"/>
            <a:ext cx="1447800" cy="762000"/>
          </a:xfrm>
          <a:prstGeom prst="line">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800600" y="4572000"/>
            <a:ext cx="1524000" cy="219075"/>
          </a:xfrm>
          <a:prstGeom prst="line">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0800000" flipV="1">
            <a:off x="4800600" y="3733800"/>
            <a:ext cx="1447800" cy="762000"/>
          </a:xfrm>
          <a:prstGeom prst="line">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V="1">
            <a:off x="3740944" y="3726656"/>
            <a:ext cx="962025" cy="61913"/>
          </a:xfrm>
          <a:prstGeom prst="line">
            <a:avLst/>
          </a:prstGeom>
          <a:ln w="1905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endCxn id="1033" idx="2"/>
          </p:cNvCxnSpPr>
          <p:nvPr/>
        </p:nvCxnSpPr>
        <p:spPr>
          <a:xfrm rot="16200000" flipV="1">
            <a:off x="3724276" y="3786188"/>
            <a:ext cx="1009651" cy="47626"/>
          </a:xfrm>
          <a:prstGeom prst="line">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flipH="1">
            <a:off x="3733799" y="3733801"/>
            <a:ext cx="990602" cy="76199"/>
          </a:xfrm>
          <a:prstGeom prst="line">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438400" y="2819400"/>
            <a:ext cx="1495425" cy="0"/>
          </a:xfrm>
          <a:prstGeom prst="line">
            <a:avLst/>
          </a:prstGeom>
          <a:ln>
            <a:solidFill>
              <a:srgbClr val="00B050"/>
            </a:solidFill>
            <a:tailEnd type="none"/>
          </a:ln>
        </p:spPr>
        <p:style>
          <a:lnRef idx="3">
            <a:schemeClr val="dk1"/>
          </a:lnRef>
          <a:fillRef idx="0">
            <a:schemeClr val="dk1"/>
          </a:fillRef>
          <a:effectRef idx="2">
            <a:schemeClr val="dk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33"/>
                                        </p:tgtEl>
                                        <p:attrNameLst>
                                          <p:attrName>style.visibility</p:attrName>
                                        </p:attrNameLst>
                                      </p:cBhvr>
                                      <p:to>
                                        <p:strVal val="visible"/>
                                      </p:to>
                                    </p:set>
                                    <p:animEffect transition="in" filter="blinds(horizontal)">
                                      <p:cBhvr>
                                        <p:cTn id="7" dur="500"/>
                                        <p:tgtEl>
                                          <p:spTgt spid="1033"/>
                                        </p:tgtEl>
                                      </p:cBhvr>
                                    </p:animEffect>
                                  </p:childTnLst>
                                </p:cTn>
                              </p:par>
                              <p:par>
                                <p:cTn id="8" presetID="3" presetClass="entr" presetSubtype="10" fill="hold" nodeType="withEffect">
                                  <p:stCondLst>
                                    <p:cond delay="0"/>
                                  </p:stCondLst>
                                  <p:childTnLst>
                                    <p:set>
                                      <p:cBhvr>
                                        <p:cTn id="9" dur="1" fill="hold">
                                          <p:stCondLst>
                                            <p:cond delay="0"/>
                                          </p:stCondLst>
                                        </p:cTn>
                                        <p:tgtEl>
                                          <p:spTgt spid="1034"/>
                                        </p:tgtEl>
                                        <p:attrNameLst>
                                          <p:attrName>style.visibility</p:attrName>
                                        </p:attrNameLst>
                                      </p:cBhvr>
                                      <p:to>
                                        <p:strVal val="visible"/>
                                      </p:to>
                                    </p:set>
                                    <p:animEffect transition="in" filter="blinds(horizontal)">
                                      <p:cBhvr>
                                        <p:cTn id="10" dur="500"/>
                                        <p:tgtEl>
                                          <p:spTgt spid="1034"/>
                                        </p:tgtEl>
                                      </p:cBhvr>
                                    </p:animEffect>
                                  </p:childTnLst>
                                </p:cTn>
                              </p:par>
                              <p:par>
                                <p:cTn id="11" presetID="3" presetClass="entr" presetSubtype="1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cTn>
                              </p:par>
                              <p:par>
                                <p:cTn id="14" presetID="3" presetClass="entr" presetSubtype="10" fill="hold" nodeType="with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blinds(horizontal)">
                                      <p:cBhvr>
                                        <p:cTn id="16" dur="500"/>
                                        <p:tgtEl>
                                          <p:spTgt spid="6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linds(horizontal)">
                                      <p:cBhvr>
                                        <p:cTn id="21" dur="500"/>
                                        <p:tgtEl>
                                          <p:spTgt spid="29"/>
                                        </p:tgtEl>
                                      </p:cBhvr>
                                    </p:animEffect>
                                  </p:childTnLst>
                                </p:cTn>
                              </p:par>
                              <p:par>
                                <p:cTn id="22" presetID="3" presetClass="entr" presetSubtype="10"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linds(horizontal)">
                                      <p:cBhvr>
                                        <p:cTn id="24" dur="500"/>
                                        <p:tgtEl>
                                          <p:spTgt spid="29"/>
                                        </p:tgtEl>
                                      </p:cBhvr>
                                    </p:animEffect>
                                  </p:childTnLst>
                                </p:cTn>
                              </p:par>
                              <p:par>
                                <p:cTn id="25" presetID="3" presetClass="entr" presetSubtype="1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linds(horizontal)">
                                      <p:cBhvr>
                                        <p:cTn id="27" dur="500"/>
                                        <p:tgtEl>
                                          <p:spTgt spid="28"/>
                                        </p:tgtEl>
                                      </p:cBhvr>
                                    </p:animEffect>
                                  </p:childTnLst>
                                </p:cTn>
                              </p:par>
                              <p:par>
                                <p:cTn id="28" presetID="3" presetClass="entr" presetSubtype="10" fill="hold" nodeType="withEffect">
                                  <p:stCondLst>
                                    <p:cond delay="0"/>
                                  </p:stCondLst>
                                  <p:childTnLst>
                                    <p:set>
                                      <p:cBhvr>
                                        <p:cTn id="29" dur="1" fill="hold">
                                          <p:stCondLst>
                                            <p:cond delay="0"/>
                                          </p:stCondLst>
                                        </p:cTn>
                                        <p:tgtEl>
                                          <p:spTgt spid="1038"/>
                                        </p:tgtEl>
                                        <p:attrNameLst>
                                          <p:attrName>style.visibility</p:attrName>
                                        </p:attrNameLst>
                                      </p:cBhvr>
                                      <p:to>
                                        <p:strVal val="visible"/>
                                      </p:to>
                                    </p:set>
                                    <p:animEffect transition="in" filter="blinds(horizontal)">
                                      <p:cBhvr>
                                        <p:cTn id="30" dur="500"/>
                                        <p:tgtEl>
                                          <p:spTgt spid="1038"/>
                                        </p:tgtEl>
                                      </p:cBhvr>
                                    </p:animEffect>
                                  </p:childTnLst>
                                </p:cTn>
                              </p:par>
                              <p:par>
                                <p:cTn id="31" presetID="3" presetClass="entr" presetSubtype="10" fill="hold" nodeType="withEffect">
                                  <p:stCondLst>
                                    <p:cond delay="0"/>
                                  </p:stCondLst>
                                  <p:childTnLst>
                                    <p:set>
                                      <p:cBhvr>
                                        <p:cTn id="32" dur="1" fill="hold">
                                          <p:stCondLst>
                                            <p:cond delay="0"/>
                                          </p:stCondLst>
                                        </p:cTn>
                                        <p:tgtEl>
                                          <p:spTgt spid="1037"/>
                                        </p:tgtEl>
                                        <p:attrNameLst>
                                          <p:attrName>style.visibility</p:attrName>
                                        </p:attrNameLst>
                                      </p:cBhvr>
                                      <p:to>
                                        <p:strVal val="visible"/>
                                      </p:to>
                                    </p:set>
                                    <p:animEffect transition="in" filter="blinds(horizontal)">
                                      <p:cBhvr>
                                        <p:cTn id="33" dur="500"/>
                                        <p:tgtEl>
                                          <p:spTgt spid="1037"/>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linds(horizontal)">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xit" presetSubtype="0" fill="hold" nodeType="clickEffect">
                                  <p:stCondLst>
                                    <p:cond delay="0"/>
                                  </p:stCondLst>
                                  <p:childTnLst>
                                    <p:animEffect transition="out" filter="dissolve">
                                      <p:cBhvr>
                                        <p:cTn id="42" dur="500"/>
                                        <p:tgtEl>
                                          <p:spTgt spid="25"/>
                                        </p:tgtEl>
                                      </p:cBhvr>
                                    </p:animEffect>
                                    <p:set>
                                      <p:cBhvr>
                                        <p:cTn id="43" dur="1" fill="hold">
                                          <p:stCondLst>
                                            <p:cond delay="499"/>
                                          </p:stCondLst>
                                        </p:cTn>
                                        <p:tgtEl>
                                          <p:spTgt spid="25"/>
                                        </p:tgtEl>
                                        <p:attrNameLst>
                                          <p:attrName>style.visibility</p:attrName>
                                        </p:attrNameLst>
                                      </p:cBhvr>
                                      <p:to>
                                        <p:strVal val="hidden"/>
                                      </p:to>
                                    </p:set>
                                  </p:childTnLst>
                                </p:cTn>
                              </p:par>
                              <p:par>
                                <p:cTn id="44" presetID="3" presetClass="entr" presetSubtype="10"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blinds(horizontal)">
                                      <p:cBhvr>
                                        <p:cTn id="46" dur="500"/>
                                        <p:tgtEl>
                                          <p:spTgt spid="31"/>
                                        </p:tgtEl>
                                      </p:cBhvr>
                                    </p:animEffect>
                                  </p:childTnLst>
                                </p:cTn>
                              </p:par>
                              <p:par>
                                <p:cTn id="47" presetID="3" presetClass="entr" presetSubtype="10" fill="hold"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blinds(horizontal)">
                                      <p:cBhvr>
                                        <p:cTn id="49" dur="500"/>
                                        <p:tgtEl>
                                          <p:spTgt spid="51"/>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xit" presetSubtype="0" fill="hold" nodeType="clickEffect">
                                  <p:stCondLst>
                                    <p:cond delay="0"/>
                                  </p:stCondLst>
                                  <p:childTnLst>
                                    <p:animEffect transition="out" filter="dissolve">
                                      <p:cBhvr>
                                        <p:cTn id="53" dur="500"/>
                                        <p:tgtEl>
                                          <p:spTgt spid="31"/>
                                        </p:tgtEl>
                                      </p:cBhvr>
                                    </p:animEffect>
                                    <p:set>
                                      <p:cBhvr>
                                        <p:cTn id="54" dur="1" fill="hold">
                                          <p:stCondLst>
                                            <p:cond delay="499"/>
                                          </p:stCondLst>
                                        </p:cTn>
                                        <p:tgtEl>
                                          <p:spTgt spid="31"/>
                                        </p:tgtEl>
                                        <p:attrNameLst>
                                          <p:attrName>style.visibility</p:attrName>
                                        </p:attrNameLst>
                                      </p:cBhvr>
                                      <p:to>
                                        <p:strVal val="hidden"/>
                                      </p:to>
                                    </p:set>
                                  </p:childTnLst>
                                </p:cTn>
                              </p:par>
                              <p:par>
                                <p:cTn id="55" presetID="9" presetClass="exit" presetSubtype="0" fill="hold" nodeType="withEffect">
                                  <p:stCondLst>
                                    <p:cond delay="0"/>
                                  </p:stCondLst>
                                  <p:childTnLst>
                                    <p:animEffect transition="out" filter="dissolve">
                                      <p:cBhvr>
                                        <p:cTn id="56" dur="500"/>
                                        <p:tgtEl>
                                          <p:spTgt spid="51"/>
                                        </p:tgtEl>
                                      </p:cBhvr>
                                    </p:animEffect>
                                    <p:set>
                                      <p:cBhvr>
                                        <p:cTn id="57" dur="1" fill="hold">
                                          <p:stCondLst>
                                            <p:cond delay="499"/>
                                          </p:stCondLst>
                                        </p:cTn>
                                        <p:tgtEl>
                                          <p:spTgt spid="51"/>
                                        </p:tgtEl>
                                        <p:attrNameLst>
                                          <p:attrName>style.visibility</p:attrName>
                                        </p:attrNameLst>
                                      </p:cBhvr>
                                      <p:to>
                                        <p:strVal val="hidden"/>
                                      </p:to>
                                    </p:set>
                                  </p:childTnLst>
                                </p:cTn>
                              </p:par>
                              <p:par>
                                <p:cTn id="58" presetID="3" presetClass="entr" presetSubtype="10" fill="hold" nodeType="with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blinds(horizontal)">
                                      <p:cBhvr>
                                        <p:cTn id="60" dur="500"/>
                                        <p:tgtEl>
                                          <p:spTgt spid="57"/>
                                        </p:tgtEl>
                                      </p:cBhvr>
                                    </p:animEffect>
                                  </p:childTnLst>
                                </p:cTn>
                              </p:par>
                              <p:par>
                                <p:cTn id="61" presetID="3" presetClass="entr" presetSubtype="10" fill="hold" nodeType="with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blinds(horizontal)">
                                      <p:cBhvr>
                                        <p:cTn id="63" dur="500"/>
                                        <p:tgtEl>
                                          <p:spTgt spid="54"/>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xit" presetSubtype="0" fill="hold" nodeType="clickEffect">
                                  <p:stCondLst>
                                    <p:cond delay="0"/>
                                  </p:stCondLst>
                                  <p:childTnLst>
                                    <p:animEffect transition="out" filter="dissolve">
                                      <p:cBhvr>
                                        <p:cTn id="67" dur="500"/>
                                        <p:tgtEl>
                                          <p:spTgt spid="54"/>
                                        </p:tgtEl>
                                      </p:cBhvr>
                                    </p:animEffect>
                                    <p:set>
                                      <p:cBhvr>
                                        <p:cTn id="68" dur="1" fill="hold">
                                          <p:stCondLst>
                                            <p:cond delay="499"/>
                                          </p:stCondLst>
                                        </p:cTn>
                                        <p:tgtEl>
                                          <p:spTgt spid="54"/>
                                        </p:tgtEl>
                                        <p:attrNameLst>
                                          <p:attrName>style.visibility</p:attrName>
                                        </p:attrNameLst>
                                      </p:cBhvr>
                                      <p:to>
                                        <p:strVal val="hidden"/>
                                      </p:to>
                                    </p:set>
                                  </p:childTnLst>
                                </p:cTn>
                              </p:par>
                              <p:par>
                                <p:cTn id="69" presetID="9" presetClass="exit" presetSubtype="0" fill="hold" nodeType="withEffect">
                                  <p:stCondLst>
                                    <p:cond delay="0"/>
                                  </p:stCondLst>
                                  <p:childTnLst>
                                    <p:animEffect transition="out" filter="dissolve">
                                      <p:cBhvr>
                                        <p:cTn id="70" dur="500"/>
                                        <p:tgtEl>
                                          <p:spTgt spid="57"/>
                                        </p:tgtEl>
                                      </p:cBhvr>
                                    </p:animEffect>
                                    <p:set>
                                      <p:cBhvr>
                                        <p:cTn id="71" dur="1" fill="hold">
                                          <p:stCondLst>
                                            <p:cond delay="499"/>
                                          </p:stCondLst>
                                        </p:cTn>
                                        <p:tgtEl>
                                          <p:spTgt spid="57"/>
                                        </p:tgtEl>
                                        <p:attrNameLst>
                                          <p:attrName>style.visibility</p:attrName>
                                        </p:attrNameLst>
                                      </p:cBhvr>
                                      <p:to>
                                        <p:strVal val="hidden"/>
                                      </p:to>
                                    </p:set>
                                  </p:childTnLst>
                                </p:cTn>
                              </p:par>
                              <p:par>
                                <p:cTn id="72" presetID="3" presetClass="entr" presetSubtype="10" fill="hold" nodeType="withEffect">
                                  <p:stCondLst>
                                    <p:cond delay="0"/>
                                  </p:stCondLst>
                                  <p:childTnLst>
                                    <p:set>
                                      <p:cBhvr>
                                        <p:cTn id="73" dur="1" fill="hold">
                                          <p:stCondLst>
                                            <p:cond delay="0"/>
                                          </p:stCondLst>
                                        </p:cTn>
                                        <p:tgtEl>
                                          <p:spTgt spid="60"/>
                                        </p:tgtEl>
                                        <p:attrNameLst>
                                          <p:attrName>style.visibility</p:attrName>
                                        </p:attrNameLst>
                                      </p:cBhvr>
                                      <p:to>
                                        <p:strVal val="visible"/>
                                      </p:to>
                                    </p:set>
                                    <p:animEffect transition="in" filter="blinds(horizontal)">
                                      <p:cBhvr>
                                        <p:cTn id="74" dur="500"/>
                                        <p:tgtEl>
                                          <p:spTgt spid="60"/>
                                        </p:tgtEl>
                                      </p:cBhvr>
                                    </p:animEffect>
                                  </p:childTnLst>
                                </p:cTn>
                              </p:par>
                              <p:par>
                                <p:cTn id="75" presetID="3" presetClass="entr" presetSubtype="1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blinds(horizontal)">
                                      <p:cBhvr>
                                        <p:cTn id="77" dur="500"/>
                                        <p:tgtEl>
                                          <p:spTgt spid="64"/>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xit" presetSubtype="0" fill="hold" nodeType="clickEffect">
                                  <p:stCondLst>
                                    <p:cond delay="0"/>
                                  </p:stCondLst>
                                  <p:childTnLst>
                                    <p:animEffect transition="out" filter="dissolve">
                                      <p:cBhvr>
                                        <p:cTn id="81" dur="500"/>
                                        <p:tgtEl>
                                          <p:spTgt spid="60"/>
                                        </p:tgtEl>
                                      </p:cBhvr>
                                    </p:animEffect>
                                    <p:set>
                                      <p:cBhvr>
                                        <p:cTn id="82" dur="1" fill="hold">
                                          <p:stCondLst>
                                            <p:cond delay="499"/>
                                          </p:stCondLst>
                                        </p:cTn>
                                        <p:tgtEl>
                                          <p:spTgt spid="60"/>
                                        </p:tgtEl>
                                        <p:attrNameLst>
                                          <p:attrName>style.visibility</p:attrName>
                                        </p:attrNameLst>
                                      </p:cBhvr>
                                      <p:to>
                                        <p:strVal val="hidden"/>
                                      </p:to>
                                    </p:set>
                                  </p:childTnLst>
                                </p:cTn>
                              </p:par>
                              <p:par>
                                <p:cTn id="83" presetID="9" presetClass="exit" presetSubtype="0" fill="hold" nodeType="withEffect">
                                  <p:stCondLst>
                                    <p:cond delay="0"/>
                                  </p:stCondLst>
                                  <p:childTnLst>
                                    <p:animEffect transition="out" filter="dissolve">
                                      <p:cBhvr>
                                        <p:cTn id="84" dur="500"/>
                                        <p:tgtEl>
                                          <p:spTgt spid="64"/>
                                        </p:tgtEl>
                                      </p:cBhvr>
                                    </p:animEffect>
                                    <p:set>
                                      <p:cBhvr>
                                        <p:cTn id="85" dur="1" fill="hold">
                                          <p:stCondLst>
                                            <p:cond delay="499"/>
                                          </p:stCondLst>
                                        </p:cTn>
                                        <p:tgtEl>
                                          <p:spTgt spid="64"/>
                                        </p:tgtEl>
                                        <p:attrNameLst>
                                          <p:attrName>style.visibility</p:attrName>
                                        </p:attrNameLst>
                                      </p:cBhvr>
                                      <p:to>
                                        <p:strVal val="hidden"/>
                                      </p:to>
                                    </p:set>
                                  </p:childTnLst>
                                </p:cTn>
                              </p:par>
                              <p:par>
                                <p:cTn id="86" presetID="3" presetClass="entr" presetSubtype="10" fill="hold" nodeType="withEffect">
                                  <p:stCondLst>
                                    <p:cond delay="0"/>
                                  </p:stCondLst>
                                  <p:childTnLst>
                                    <p:set>
                                      <p:cBhvr>
                                        <p:cTn id="87" dur="1" fill="hold">
                                          <p:stCondLst>
                                            <p:cond delay="0"/>
                                          </p:stCondLst>
                                        </p:cTn>
                                        <p:tgtEl>
                                          <p:spTgt spid="68"/>
                                        </p:tgtEl>
                                        <p:attrNameLst>
                                          <p:attrName>style.visibility</p:attrName>
                                        </p:attrNameLst>
                                      </p:cBhvr>
                                      <p:to>
                                        <p:strVal val="visible"/>
                                      </p:to>
                                    </p:set>
                                    <p:animEffect transition="in" filter="blinds(horizontal)">
                                      <p:cBhvr>
                                        <p:cTn id="88" dur="500"/>
                                        <p:tgtEl>
                                          <p:spTgt spid="68"/>
                                        </p:tgtEl>
                                      </p:cBhvr>
                                    </p:animEffect>
                                  </p:childTnLst>
                                </p:cTn>
                              </p:par>
                              <p:par>
                                <p:cTn id="89" presetID="3" presetClass="entr" presetSubtype="10" fill="hold" nodeType="withEffect">
                                  <p:stCondLst>
                                    <p:cond delay="0"/>
                                  </p:stCondLst>
                                  <p:childTnLst>
                                    <p:set>
                                      <p:cBhvr>
                                        <p:cTn id="90" dur="1" fill="hold">
                                          <p:stCondLst>
                                            <p:cond delay="0"/>
                                          </p:stCondLst>
                                        </p:cTn>
                                        <p:tgtEl>
                                          <p:spTgt spid="67"/>
                                        </p:tgtEl>
                                        <p:attrNameLst>
                                          <p:attrName>style.visibility</p:attrName>
                                        </p:attrNameLst>
                                      </p:cBhvr>
                                      <p:to>
                                        <p:strVal val="visible"/>
                                      </p:to>
                                    </p:set>
                                    <p:animEffect transition="in" filter="blinds(horizontal)">
                                      <p:cBhvr>
                                        <p:cTn id="91" dur="500"/>
                                        <p:tgtEl>
                                          <p:spTgt spid="67"/>
                                        </p:tgtEl>
                                      </p:cBhvr>
                                    </p:animEffect>
                                  </p:childTnLst>
                                </p:cTn>
                              </p:par>
                              <p:par>
                                <p:cTn id="92" presetID="3" presetClass="exit" presetSubtype="10" fill="hold" nodeType="withEffect">
                                  <p:stCondLst>
                                    <p:cond delay="0"/>
                                  </p:stCondLst>
                                  <p:childTnLst>
                                    <p:animEffect transition="out" filter="blinds(horizontal)">
                                      <p:cBhvr>
                                        <p:cTn id="93" dur="500"/>
                                        <p:tgtEl>
                                          <p:spTgt spid="17"/>
                                        </p:tgtEl>
                                      </p:cBhvr>
                                    </p:animEffect>
                                    <p:set>
                                      <p:cBhvr>
                                        <p:cTn id="94"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1069848"/>
          </a:xfrm>
        </p:spPr>
        <p:txBody>
          <a:bodyPr/>
          <a:lstStyle/>
          <a:p>
            <a:r>
              <a:rPr lang="en-US" dirty="0" smtClean="0"/>
              <a:t>Policies at a Glance</a:t>
            </a:r>
            <a:endParaRPr lang="en-US" dirty="0"/>
          </a:p>
        </p:txBody>
      </p:sp>
      <p:sp>
        <p:nvSpPr>
          <p:cNvPr id="3" name="Content Placeholder 2"/>
          <p:cNvSpPr txBox="1">
            <a:spLocks/>
          </p:cNvSpPr>
          <p:nvPr/>
        </p:nvSpPr>
        <p:spPr bwMode="auto">
          <a:xfrm>
            <a:off x="685800" y="1752600"/>
            <a:ext cx="77724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5125" marR="0" lvl="0" indent="-255588" algn="l" defTabSz="914400" rtl="0" eaLnBrk="1" fontAlgn="base" latinLnBrk="0" hangingPunct="1">
              <a:lnSpc>
                <a:spcPct val="100000"/>
              </a:lnSpc>
              <a:spcBef>
                <a:spcPts val="400"/>
              </a:spcBef>
              <a:spcAft>
                <a:spcPct val="0"/>
              </a:spcAft>
              <a:buClr>
                <a:schemeClr val="accent1"/>
              </a:buClr>
              <a:buSzPct val="68000"/>
              <a:buFont typeface="Wingdings" pitchFamily="2" charset="2"/>
              <a:buNone/>
              <a:tabLst/>
              <a:defRP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Each organizationa</a:t>
            </a:r>
            <a:r>
              <a:rPr lang="en-US" sz="2700" dirty="0" smtClean="0">
                <a:latin typeface="+mn-lt"/>
              </a:rPr>
              <a:t>l role incorporates rules from our acceptable use policy.</a:t>
            </a:r>
          </a:p>
          <a:p>
            <a:pPr marL="365125" marR="0" lvl="0" indent="-255588" algn="l" defTabSz="914400" rtl="0" eaLnBrk="1" fontAlgn="base" latinLnBrk="0" hangingPunct="1">
              <a:lnSpc>
                <a:spcPct val="100000"/>
              </a:lnSpc>
              <a:spcBef>
                <a:spcPts val="400"/>
              </a:spcBef>
              <a:spcAft>
                <a:spcPct val="0"/>
              </a:spcAft>
              <a:buClr>
                <a:schemeClr val="accent1"/>
              </a:buClr>
              <a:buSzPct val="68000"/>
              <a:buFont typeface="Wingdings" pitchFamily="2" charset="2"/>
              <a:buNone/>
              <a:tabLst/>
              <a:defRPr/>
            </a:pPr>
            <a:r>
              <a:rPr kumimoji="0" lang="en-US" sz="2700" b="0" i="0" u="sng" strike="noStrike" kern="1200" cap="none" spc="0" normalizeH="0" baseline="0" noProof="0" dirty="0" smtClean="0">
                <a:ln>
                  <a:noFill/>
                </a:ln>
                <a:solidFill>
                  <a:schemeClr val="tx1"/>
                </a:solidFill>
                <a:effectLst/>
                <a:uLnTx/>
                <a:uFillTx/>
                <a:latin typeface="+mn-lt"/>
                <a:ea typeface="+mn-ea"/>
                <a:cs typeface="+mn-cs"/>
              </a:rPr>
              <a:t>USER</a:t>
            </a:r>
            <a:r>
              <a:rPr kumimoji="0" lang="en-US" sz="2700" b="0" i="0" strike="noStrike" kern="1200" cap="none" spc="0" normalizeH="0" baseline="0" noProof="0" dirty="0" smtClean="0">
                <a:ln>
                  <a:noFill/>
                </a:ln>
                <a:solidFill>
                  <a:schemeClr val="tx1"/>
                </a:solidFill>
                <a:effectLst/>
                <a:uLnTx/>
                <a:uFillTx/>
                <a:latin typeface="+mn-lt"/>
                <a:ea typeface="+mn-ea"/>
                <a:cs typeface="+mn-cs"/>
              </a:rPr>
              <a:t> </a:t>
            </a:r>
            <a:r>
              <a:rPr kumimoji="0" lang="en-US" sz="2700" b="0" i="0" u="sng" strike="noStrike" kern="1200" cap="none" spc="0" normalizeH="0" baseline="0" noProof="0" dirty="0" smtClean="0">
                <a:ln>
                  <a:noFill/>
                </a:ln>
                <a:solidFill>
                  <a:schemeClr val="tx1"/>
                </a:solidFill>
                <a:effectLst/>
                <a:uLnTx/>
                <a:uFillTx/>
                <a:latin typeface="+mn-lt"/>
                <a:ea typeface="+mn-ea"/>
                <a:cs typeface="+mn-cs"/>
              </a:rPr>
              <a:t>Role</a:t>
            </a:r>
            <a:endParaRPr kumimoji="0" lang="en-US" sz="2700" b="0" i="0" u="none" strike="noStrike" kern="1200" cap="none" spc="0" normalizeH="0" baseline="0" noProof="0" dirty="0" smtClean="0">
              <a:ln>
                <a:noFill/>
              </a:ln>
              <a:solidFill>
                <a:schemeClr val="tx1"/>
              </a:solidFill>
              <a:effectLst/>
              <a:uLnTx/>
              <a:uFillTx/>
              <a:latin typeface="+mn-lt"/>
              <a:ea typeface="+mn-ea"/>
              <a:cs typeface="+mn-cs"/>
            </a:endParaRPr>
          </a:p>
          <a:p>
            <a:pPr marL="623887" marR="0" lvl="0" indent="-514350" algn="l" defTabSz="914400" rtl="0" eaLnBrk="1" fontAlgn="base" latinLnBrk="0" hangingPunct="1">
              <a:lnSpc>
                <a:spcPct val="100000"/>
              </a:lnSpc>
              <a:spcBef>
                <a:spcPts val="400"/>
              </a:spcBef>
              <a:spcAft>
                <a:spcPct val="0"/>
              </a:spcAft>
              <a:buClr>
                <a:schemeClr val="accent1"/>
              </a:buClr>
              <a:buSzPct val="68000"/>
              <a:buFont typeface="Wingdings" pitchFamily="2" charset="2"/>
              <a:buAutoNum type="arabicPeriod"/>
              <a:tabLst/>
              <a:defRPr/>
            </a:pPr>
            <a:r>
              <a:rPr lang="en-US" sz="2700" dirty="0" smtClean="0">
                <a:latin typeface="+mn-lt"/>
              </a:rPr>
              <a:t>D</a:t>
            </a:r>
            <a:r>
              <a:rPr lang="en-US" sz="2400" dirty="0" smtClean="0">
                <a:latin typeface="+mn-lt"/>
              </a:rPr>
              <a:t>eny source port 25,80,1434 and 67.</a:t>
            </a:r>
          </a:p>
          <a:p>
            <a:pPr marL="623887" marR="0" lvl="0" indent="-514350" algn="l" defTabSz="914400" rtl="0" eaLnBrk="1" fontAlgn="base" latinLnBrk="0" hangingPunct="1">
              <a:lnSpc>
                <a:spcPct val="100000"/>
              </a:lnSpc>
              <a:spcBef>
                <a:spcPts val="400"/>
              </a:spcBef>
              <a:spcAft>
                <a:spcPct val="0"/>
              </a:spcAft>
              <a:buClr>
                <a:schemeClr val="accent1"/>
              </a:buClr>
              <a:buSzPct val="68000"/>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lang="en-US" dirty="0">
                <a:latin typeface="+mn-lt"/>
              </a:rPr>
              <a:t>This prevents computers authenticated into the USER </a:t>
            </a:r>
            <a:r>
              <a:rPr lang="en-US" dirty="0" smtClean="0">
                <a:latin typeface="+mn-lt"/>
              </a:rPr>
              <a:t>role from masquerading as unauthorized </a:t>
            </a:r>
            <a:r>
              <a:rPr lang="en-US" dirty="0">
                <a:latin typeface="+mn-lt"/>
              </a:rPr>
              <a:t>servers.</a:t>
            </a:r>
          </a:p>
          <a:p>
            <a:pPr marL="623887" marR="0" lvl="0" indent="-514350" algn="l" defTabSz="914400" rtl="0" eaLnBrk="1" fontAlgn="base" latinLnBrk="0" hangingPunct="1">
              <a:lnSpc>
                <a:spcPct val="100000"/>
              </a:lnSpc>
              <a:spcBef>
                <a:spcPts val="400"/>
              </a:spcBef>
              <a:spcAft>
                <a:spcPct val="0"/>
              </a:spcAft>
              <a:buClr>
                <a:schemeClr val="accent1"/>
              </a:buClr>
              <a:buSzPct val="68000"/>
              <a:buAutoNum type="arabicPeriod" startAt="2"/>
              <a:tabLst/>
              <a:defRPr/>
            </a:pPr>
            <a:r>
              <a:rPr lang="en-US" sz="2400" dirty="0" smtClean="0">
                <a:latin typeface="+mn-lt"/>
              </a:rPr>
              <a:t>Contain </a:t>
            </a:r>
            <a:r>
              <a:rPr lang="en-US" sz="2400" dirty="0">
                <a:latin typeface="+mn-lt"/>
              </a:rPr>
              <a:t>all network traffic from ports assigned to the USER role to a specific VLAN</a:t>
            </a:r>
            <a:r>
              <a:rPr lang="en-US" sz="2400" dirty="0" smtClean="0">
                <a:latin typeface="+mn-lt"/>
              </a:rPr>
              <a:t>.</a:t>
            </a:r>
          </a:p>
          <a:p>
            <a:pPr marL="623887" marR="0" lvl="0" indent="-514350" algn="l" defTabSz="914400" rtl="0" eaLnBrk="1" fontAlgn="base" latinLnBrk="0" hangingPunct="1">
              <a:lnSpc>
                <a:spcPct val="100000"/>
              </a:lnSpc>
              <a:spcBef>
                <a:spcPts val="400"/>
              </a:spcBef>
              <a:spcAft>
                <a:spcPct val="0"/>
              </a:spcAft>
              <a:buClr>
                <a:schemeClr val="accent1"/>
              </a:buClr>
              <a:buSzPct val="68000"/>
              <a:tabLst/>
              <a:defRPr/>
            </a:pPr>
            <a:r>
              <a:rPr lang="en-US" sz="2400" dirty="0" smtClean="0">
                <a:latin typeface="+mn-lt"/>
              </a:rPr>
              <a:t>	</a:t>
            </a:r>
            <a:r>
              <a:rPr lang="en-US" dirty="0" smtClean="0">
                <a:latin typeface="+mn-lt"/>
              </a:rPr>
              <a:t>This rule keeps the approved network traffic isolated from the unapproved broadcast traffic. Increased benefits when using multiple vlans.</a:t>
            </a:r>
          </a:p>
          <a:p>
            <a:pPr marL="623887" marR="0" lvl="0" indent="-514350" algn="l" defTabSz="914400" rtl="0" eaLnBrk="1" fontAlgn="base" latinLnBrk="0" hangingPunct="1">
              <a:lnSpc>
                <a:spcPct val="100000"/>
              </a:lnSpc>
              <a:spcBef>
                <a:spcPts val="400"/>
              </a:spcBef>
              <a:spcAft>
                <a:spcPct val="0"/>
              </a:spcAft>
              <a:buClr>
                <a:schemeClr val="accent1"/>
              </a:buClr>
              <a:buSzPct val="68000"/>
              <a:tabLst/>
              <a:defRPr/>
            </a:pPr>
            <a:endParaRPr lang="en-US" dirty="0" smtClean="0">
              <a:latin typeface="+mn-lt"/>
            </a:endParaRPr>
          </a:p>
          <a:p>
            <a:pPr marL="623887" marR="0" lvl="0" indent="-514350" algn="l" defTabSz="914400" rtl="0" eaLnBrk="1" fontAlgn="base" latinLnBrk="0" hangingPunct="1">
              <a:lnSpc>
                <a:spcPct val="100000"/>
              </a:lnSpc>
              <a:spcBef>
                <a:spcPts val="400"/>
              </a:spcBef>
              <a:spcAft>
                <a:spcPct val="0"/>
              </a:spcAft>
              <a:buClr>
                <a:schemeClr val="accent1"/>
              </a:buClr>
              <a:buSzPct val="68000"/>
              <a:buAutoNum type="arabicPeriod" startAt="2"/>
              <a:tabLst/>
              <a:defRPr/>
            </a:pPr>
            <a:endParaRPr lang="en-US" sz="2400" dirty="0" smtClean="0">
              <a:latin typeface="+mn-lt"/>
            </a:endParaRPr>
          </a:p>
          <a:p>
            <a:pPr marL="365125" marR="0" lvl="0" indent="-255588" algn="l" defTabSz="914400" rtl="0" eaLnBrk="1" fontAlgn="base" latinLnBrk="0" hangingPunct="1">
              <a:lnSpc>
                <a:spcPct val="100000"/>
              </a:lnSpc>
              <a:spcBef>
                <a:spcPts val="400"/>
              </a:spcBef>
              <a:spcAft>
                <a:spcPct val="0"/>
              </a:spcAft>
              <a:buClr>
                <a:schemeClr val="accent1"/>
              </a:buClr>
              <a:buSzPct val="68000"/>
              <a:buFont typeface="Wingdings 3" pitchFamily="18" charset="2"/>
              <a:buChar char=""/>
              <a:tabLst/>
              <a:defRPr/>
            </a:pPr>
            <a:endParaRPr kumimoji="0" lang="en-US" sz="27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069848"/>
          </a:xfrm>
        </p:spPr>
        <p:txBody>
          <a:bodyPr/>
          <a:lstStyle/>
          <a:p>
            <a:r>
              <a:rPr lang="en-US" dirty="0" smtClean="0"/>
              <a:t>Policies at a Glance</a:t>
            </a:r>
            <a:endParaRPr lang="en-US" dirty="0"/>
          </a:p>
        </p:txBody>
      </p:sp>
      <p:sp>
        <p:nvSpPr>
          <p:cNvPr id="3" name="Content Placeholder 2"/>
          <p:cNvSpPr txBox="1">
            <a:spLocks/>
          </p:cNvSpPr>
          <p:nvPr/>
        </p:nvSpPr>
        <p:spPr bwMode="auto">
          <a:xfrm>
            <a:off x="838200" y="1752600"/>
            <a:ext cx="77724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5125" marR="0" lvl="0" indent="-255588" algn="l" defTabSz="914400" rtl="0" eaLnBrk="1" fontAlgn="base" latinLnBrk="0" hangingPunct="1">
              <a:lnSpc>
                <a:spcPct val="100000"/>
              </a:lnSpc>
              <a:spcBef>
                <a:spcPts val="400"/>
              </a:spcBef>
              <a:spcAft>
                <a:spcPct val="0"/>
              </a:spcAft>
              <a:buClr>
                <a:schemeClr val="accent1"/>
              </a:buClr>
              <a:buSzPct val="68000"/>
              <a:buFont typeface="Wingdings" pitchFamily="2" charset="2"/>
              <a:buNone/>
              <a:tabLst/>
              <a:defRPr/>
            </a:pPr>
            <a:endParaRPr lang="en-US" sz="2700" dirty="0" smtClean="0">
              <a:latin typeface="+mn-lt"/>
            </a:endParaRPr>
          </a:p>
          <a:p>
            <a:pPr marL="365125" marR="0" lvl="0" indent="-255588" algn="l" defTabSz="914400" rtl="0" eaLnBrk="1" fontAlgn="base" latinLnBrk="0" hangingPunct="1">
              <a:lnSpc>
                <a:spcPct val="100000"/>
              </a:lnSpc>
              <a:spcBef>
                <a:spcPts val="400"/>
              </a:spcBef>
              <a:spcAft>
                <a:spcPct val="0"/>
              </a:spcAft>
              <a:buClr>
                <a:schemeClr val="accent1"/>
              </a:buClr>
              <a:buSzPct val="68000"/>
              <a:buFont typeface="Wingdings" pitchFamily="2" charset="2"/>
              <a:buNone/>
              <a:tabLst/>
              <a:defRPr/>
            </a:pPr>
            <a:r>
              <a:rPr kumimoji="0" lang="en-US" sz="2700" b="0" i="0" u="sng" strike="noStrike" kern="1200" cap="none" spc="0" normalizeH="0" baseline="0" noProof="0" dirty="0" smtClean="0">
                <a:ln>
                  <a:noFill/>
                </a:ln>
                <a:solidFill>
                  <a:schemeClr val="tx1"/>
                </a:solidFill>
                <a:effectLst/>
                <a:uLnTx/>
                <a:uFillTx/>
                <a:latin typeface="+mn-lt"/>
                <a:ea typeface="+mn-ea"/>
                <a:cs typeface="+mn-cs"/>
              </a:rPr>
              <a:t>USER Role (continued) </a:t>
            </a:r>
          </a:p>
          <a:p>
            <a:pPr marL="623887" marR="0" lvl="0" indent="-514350" algn="l" defTabSz="914400" rtl="0" eaLnBrk="1" fontAlgn="base" latinLnBrk="0" hangingPunct="1">
              <a:lnSpc>
                <a:spcPct val="100000"/>
              </a:lnSpc>
              <a:spcBef>
                <a:spcPts val="400"/>
              </a:spcBef>
              <a:spcAft>
                <a:spcPct val="0"/>
              </a:spcAft>
              <a:buClr>
                <a:schemeClr val="accent1"/>
              </a:buClr>
              <a:buSzPct val="68000"/>
              <a:tabLst/>
              <a:defRPr/>
            </a:pPr>
            <a:r>
              <a:rPr lang="en-US" sz="2800" dirty="0" smtClean="0"/>
              <a:t>	Containment Rules - Prevent bilateral communication on tcp and udp ports 1023, 5554 and others to specific ip addresses and/or URL’s.</a:t>
            </a:r>
          </a:p>
          <a:p>
            <a:pPr marL="365125" marR="0" lvl="0" indent="-255588" algn="l" defTabSz="914400" rtl="0" eaLnBrk="1" fontAlgn="base" latinLnBrk="0" hangingPunct="1">
              <a:lnSpc>
                <a:spcPct val="100000"/>
              </a:lnSpc>
              <a:spcBef>
                <a:spcPts val="400"/>
              </a:spcBef>
              <a:spcAft>
                <a:spcPct val="0"/>
              </a:spcAft>
              <a:buClr>
                <a:schemeClr val="accent1"/>
              </a:buClr>
              <a:buSzPct val="68000"/>
              <a:buFont typeface="Wingdings" pitchFamily="2" charset="2"/>
              <a:buNone/>
              <a:tabLst/>
              <a:defRPr/>
            </a:pPr>
            <a:r>
              <a:rPr lang="en-US" sz="2800" dirty="0" smtClean="0"/>
              <a:t>	</a:t>
            </a:r>
            <a:r>
              <a:rPr lang="en-US" dirty="0" smtClean="0"/>
              <a:t>This type of rule is critical when a virus or Trojan is introduced to the network, i.e.. Nimda, Sasser, etc.</a:t>
            </a:r>
          </a:p>
          <a:p>
            <a:pPr marL="365125" marR="0" lvl="0" indent="-255588" algn="l" defTabSz="914400" rtl="0" eaLnBrk="1" fontAlgn="base" latinLnBrk="0" hangingPunct="1">
              <a:lnSpc>
                <a:spcPct val="100000"/>
              </a:lnSpc>
              <a:spcBef>
                <a:spcPts val="400"/>
              </a:spcBef>
              <a:spcAft>
                <a:spcPct val="0"/>
              </a:spcAft>
              <a:buClr>
                <a:schemeClr val="accent1"/>
              </a:buClr>
              <a:buSzPct val="68000"/>
              <a:buFont typeface="Wingdings" pitchFamily="2" charset="2"/>
              <a:buNone/>
              <a:tabLst/>
              <a:defRPr/>
            </a:pPr>
            <a:endParaRPr lang="en-US" sz="2800" dirty="0"/>
          </a:p>
          <a:p>
            <a:pPr marL="623887" marR="0" lvl="0" indent="-514350" algn="l" defTabSz="914400" rtl="0" eaLnBrk="1" fontAlgn="base" latinLnBrk="0" hangingPunct="1">
              <a:lnSpc>
                <a:spcPct val="100000"/>
              </a:lnSpc>
              <a:spcBef>
                <a:spcPts val="400"/>
              </a:spcBef>
              <a:spcAft>
                <a:spcPct val="0"/>
              </a:spcAft>
              <a:buClr>
                <a:schemeClr val="accent1"/>
              </a:buClr>
              <a:buSzPct val="68000"/>
              <a:tabLst/>
              <a:defRPr/>
            </a:pPr>
            <a:endParaRPr lang="en-US" sz="2400" dirty="0" smtClean="0">
              <a:latin typeface="+mn-lt"/>
            </a:endParaRPr>
          </a:p>
          <a:p>
            <a:pPr marL="365125" marR="0" lvl="0" indent="-255588" algn="l" defTabSz="914400" rtl="0" eaLnBrk="1" fontAlgn="base" latinLnBrk="0" hangingPunct="1">
              <a:lnSpc>
                <a:spcPct val="100000"/>
              </a:lnSpc>
              <a:spcBef>
                <a:spcPts val="400"/>
              </a:spcBef>
              <a:spcAft>
                <a:spcPct val="0"/>
              </a:spcAft>
              <a:buClr>
                <a:schemeClr val="accent1"/>
              </a:buClr>
              <a:buSzPct val="68000"/>
              <a:buFont typeface="Wingdings 3" pitchFamily="18" charset="2"/>
              <a:buChar char=""/>
              <a:tabLst/>
              <a:defRPr/>
            </a:pPr>
            <a:endParaRPr kumimoji="0" lang="en-US" sz="27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1069848"/>
          </a:xfrm>
        </p:spPr>
        <p:txBody>
          <a:bodyPr/>
          <a:lstStyle/>
          <a:p>
            <a:r>
              <a:rPr lang="en-US" dirty="0" smtClean="0"/>
              <a:t>Policies at a Glance</a:t>
            </a:r>
            <a:endParaRPr lang="en-US" dirty="0"/>
          </a:p>
        </p:txBody>
      </p:sp>
      <p:sp>
        <p:nvSpPr>
          <p:cNvPr id="3" name="Content Placeholder 2"/>
          <p:cNvSpPr txBox="1">
            <a:spLocks/>
          </p:cNvSpPr>
          <p:nvPr/>
        </p:nvSpPr>
        <p:spPr bwMode="auto">
          <a:xfrm>
            <a:off x="762000" y="1676400"/>
            <a:ext cx="7772400" cy="4911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5125" indent="-255588">
              <a:spcBef>
                <a:spcPts val="400"/>
              </a:spcBef>
              <a:buClr>
                <a:schemeClr val="accent1"/>
              </a:buClr>
              <a:buSzPct val="68000"/>
            </a:pPr>
            <a:endParaRPr lang="en-US" sz="1200" dirty="0"/>
          </a:p>
          <a:p>
            <a:pPr marL="365125" marR="0" lvl="0" indent="-255588" algn="l" defTabSz="914400" rtl="0" eaLnBrk="1" fontAlgn="base" latinLnBrk="0" hangingPunct="1">
              <a:lnSpc>
                <a:spcPct val="100000"/>
              </a:lnSpc>
              <a:spcBef>
                <a:spcPts val="400"/>
              </a:spcBef>
              <a:spcAft>
                <a:spcPct val="0"/>
              </a:spcAft>
              <a:buClr>
                <a:schemeClr val="accent1"/>
              </a:buClr>
              <a:buSzPct val="68000"/>
              <a:buFont typeface="Wingdings" pitchFamily="2" charset="2"/>
              <a:buNone/>
              <a:tabLst/>
              <a:defRPr/>
            </a:pPr>
            <a:r>
              <a:rPr kumimoji="0" lang="en-US" sz="2700" b="0" i="0" u="sng" strike="noStrike" kern="1200" cap="none" spc="0" normalizeH="0" baseline="0" noProof="0" dirty="0" smtClean="0">
                <a:ln>
                  <a:noFill/>
                </a:ln>
                <a:solidFill>
                  <a:schemeClr val="tx1"/>
                </a:solidFill>
                <a:effectLst/>
                <a:uLnTx/>
                <a:uFillTx/>
                <a:latin typeface="+mn-lt"/>
                <a:ea typeface="+mn-ea"/>
                <a:cs typeface="+mn-cs"/>
              </a:rPr>
              <a:t>Printers/MF-Printers Role</a:t>
            </a:r>
          </a:p>
          <a:p>
            <a:pPr marL="623887" marR="0" lvl="0" indent="-514350" algn="l" defTabSz="914400" rtl="0" eaLnBrk="1" fontAlgn="base" latinLnBrk="0" hangingPunct="1">
              <a:lnSpc>
                <a:spcPct val="100000"/>
              </a:lnSpc>
              <a:spcBef>
                <a:spcPts val="400"/>
              </a:spcBef>
              <a:spcAft>
                <a:spcPct val="0"/>
              </a:spcAft>
              <a:buClr>
                <a:schemeClr val="accent1"/>
              </a:buClr>
              <a:buSzPct val="68000"/>
              <a:buFont typeface="Wingdings" pitchFamily="2" charset="2"/>
              <a:buAutoNum type="arabicPeriod"/>
              <a:tabLst/>
              <a:defRPr/>
            </a:pPr>
            <a:r>
              <a:rPr lang="en-US" sz="2700" dirty="0" smtClean="0">
                <a:latin typeface="+mn-lt"/>
              </a:rPr>
              <a:t>Default Action- Deny all traffic by default in the production vlan</a:t>
            </a:r>
          </a:p>
          <a:p>
            <a:pPr marL="623887" marR="0" lvl="0" indent="-514350" algn="l" defTabSz="914400" rtl="0" eaLnBrk="1" fontAlgn="base" latinLnBrk="0" hangingPunct="1">
              <a:lnSpc>
                <a:spcPct val="100000"/>
              </a:lnSpc>
              <a:spcBef>
                <a:spcPts val="400"/>
              </a:spcBef>
              <a:spcAft>
                <a:spcPct val="0"/>
              </a:spcAft>
              <a:buClr>
                <a:schemeClr val="accent1"/>
              </a:buClr>
              <a:buSzPct val="68000"/>
              <a:buFont typeface="Wingdings" pitchFamily="2" charset="2"/>
              <a:buAutoNum type="arabicPeriod"/>
              <a:tabLst/>
              <a:defRPr/>
            </a:pPr>
            <a:r>
              <a:rPr lang="en-US" sz="2700" dirty="0" smtClean="0">
                <a:latin typeface="+mn-lt"/>
              </a:rPr>
              <a:t>Allow source port 161(SNMP). Allow bilateral ports 23, 9100 and other specific printer ports for communication</a:t>
            </a:r>
          </a:p>
          <a:p>
            <a:pPr marL="623887" marR="0" lvl="0" indent="-514350" algn="l" defTabSz="914400" rtl="0" eaLnBrk="1" fontAlgn="base" latinLnBrk="0" hangingPunct="1">
              <a:lnSpc>
                <a:spcPct val="100000"/>
              </a:lnSpc>
              <a:spcBef>
                <a:spcPts val="400"/>
              </a:spcBef>
              <a:spcAft>
                <a:spcPct val="0"/>
              </a:spcAft>
              <a:buClr>
                <a:schemeClr val="accent1"/>
              </a:buClr>
              <a:buSzPct val="68000"/>
              <a:tabLst/>
              <a:defRPr/>
            </a:pPr>
            <a:r>
              <a:rPr kumimoji="0" lang="en-US" sz="2700" b="0" i="0" u="none" strike="noStrike" kern="1200" cap="none" spc="0" normalizeH="0" noProof="0" dirty="0" smtClean="0">
                <a:ln>
                  <a:noFill/>
                </a:ln>
                <a:solidFill>
                  <a:schemeClr val="tx1"/>
                </a:solidFill>
                <a:effectLst/>
                <a:uLnTx/>
                <a:uFillTx/>
                <a:latin typeface="+mn-lt"/>
                <a:ea typeface="+mn-ea"/>
                <a:cs typeface="+mn-cs"/>
              </a:rPr>
              <a:t>	</a:t>
            </a:r>
            <a:r>
              <a:rPr kumimoji="0" lang="en-US" b="0" i="0" u="none" strike="noStrike" kern="1200" cap="none" spc="0" normalizeH="0" noProof="0" dirty="0" smtClean="0">
                <a:ln>
                  <a:noFill/>
                </a:ln>
                <a:solidFill>
                  <a:schemeClr val="tx1"/>
                </a:solidFill>
                <a:effectLst/>
                <a:uLnTx/>
                <a:uFillTx/>
                <a:latin typeface="+mn-lt"/>
                <a:ea typeface="+mn-ea"/>
                <a:cs typeface="+mn-cs"/>
              </a:rPr>
              <a:t>This rule is locked down to only allow specific traffic on the production vlan</a:t>
            </a:r>
            <a:r>
              <a:rPr lang="en-US" dirty="0" smtClean="0">
                <a:latin typeface="+mn-lt"/>
              </a:rPr>
              <a:t>. If a mac address is spoofed, the end device/user will only have access to the network with the ports allowed in the role.</a:t>
            </a:r>
            <a:endParaRPr kumimoji="0" lang="en-US" b="0" i="0" u="none" strike="noStrike" kern="1200" cap="none" spc="0" normalizeH="0" noProof="0" dirty="0" smtClean="0">
              <a:ln>
                <a:noFill/>
              </a:ln>
              <a:solidFill>
                <a:schemeClr val="tx1"/>
              </a:solidFill>
              <a:effectLst/>
              <a:uLnTx/>
              <a:uFillTx/>
              <a:latin typeface="+mn-lt"/>
              <a:ea typeface="+mn-ea"/>
              <a:cs typeface="+mn-cs"/>
            </a:endParaRPr>
          </a:p>
          <a:p>
            <a:pPr marL="566737" marR="0" lvl="0" indent="-457200" algn="l" defTabSz="914400" rtl="0" eaLnBrk="1" fontAlgn="base" latinLnBrk="0" hangingPunct="1">
              <a:lnSpc>
                <a:spcPct val="100000"/>
              </a:lnSpc>
              <a:spcBef>
                <a:spcPts val="400"/>
              </a:spcBef>
              <a:spcAft>
                <a:spcPct val="0"/>
              </a:spcAft>
              <a:buClr>
                <a:schemeClr val="accent1"/>
              </a:buClr>
              <a:buSzPct val="68000"/>
              <a:tabLst/>
              <a:defRPr/>
            </a:pPr>
            <a:r>
              <a:rPr lang="en-US" sz="2700" baseline="0" dirty="0" smtClean="0">
                <a:latin typeface="+mn-lt"/>
              </a:rPr>
              <a:t>	</a:t>
            </a: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65125" marR="0" lvl="0" indent="-255588" algn="l" defTabSz="914400" rtl="0" eaLnBrk="1" fontAlgn="base" latinLnBrk="0" hangingPunct="1">
              <a:lnSpc>
                <a:spcPct val="100000"/>
              </a:lnSpc>
              <a:spcBef>
                <a:spcPts val="400"/>
              </a:spcBef>
              <a:spcAft>
                <a:spcPct val="0"/>
              </a:spcAft>
              <a:buClr>
                <a:schemeClr val="accent1"/>
              </a:buClr>
              <a:buSzPct val="68000"/>
              <a:buFont typeface="Wingdings 3" pitchFamily="18" charset="2"/>
              <a:buChar char=""/>
              <a:tabLst/>
              <a:defRPr/>
            </a:pPr>
            <a:endParaRPr kumimoji="0" lang="en-US" sz="27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9848"/>
          </a:xfrm>
        </p:spPr>
        <p:txBody>
          <a:bodyPr/>
          <a:lstStyle/>
          <a:p>
            <a:r>
              <a:rPr lang="en-US" dirty="0" smtClean="0"/>
              <a:t>Policies at a Glance</a:t>
            </a:r>
            <a:endParaRPr lang="en-US" dirty="0"/>
          </a:p>
        </p:txBody>
      </p:sp>
      <p:sp>
        <p:nvSpPr>
          <p:cNvPr id="3" name="Content Placeholder 2"/>
          <p:cNvSpPr txBox="1">
            <a:spLocks/>
          </p:cNvSpPr>
          <p:nvPr/>
        </p:nvSpPr>
        <p:spPr bwMode="auto">
          <a:xfrm>
            <a:off x="838200" y="1600200"/>
            <a:ext cx="7772400" cy="5064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5125" marR="0" lvl="0" indent="-255588" algn="l" defTabSz="914400" rtl="0" eaLnBrk="1" fontAlgn="base" latinLnBrk="0" hangingPunct="1">
              <a:lnSpc>
                <a:spcPct val="100000"/>
              </a:lnSpc>
              <a:spcBef>
                <a:spcPts val="400"/>
              </a:spcBef>
              <a:spcAft>
                <a:spcPct val="0"/>
              </a:spcAft>
              <a:buClr>
                <a:schemeClr val="accent1"/>
              </a:buClr>
              <a:buSzPct val="68000"/>
              <a:buFont typeface="Wingdings" pitchFamily="2" charset="2"/>
              <a:buNone/>
              <a:tabLst/>
              <a:defRPr/>
            </a:pPr>
            <a:r>
              <a:rPr kumimoji="0" lang="en-US" sz="2700" b="0" i="0" u="sng" strike="noStrike" kern="1200" cap="none" spc="0" normalizeH="0" baseline="0" noProof="0" dirty="0" smtClean="0">
                <a:ln>
                  <a:noFill/>
                </a:ln>
                <a:solidFill>
                  <a:schemeClr val="tx1"/>
                </a:solidFill>
                <a:effectLst/>
                <a:uLnTx/>
                <a:uFillTx/>
                <a:latin typeface="+mn-lt"/>
                <a:ea typeface="+mn-ea"/>
                <a:cs typeface="+mn-cs"/>
              </a:rPr>
              <a:t>Printers/MF-Printers Role (continued)</a:t>
            </a:r>
          </a:p>
          <a:p>
            <a:pPr marL="365125" marR="0" lvl="0" indent="-255588" algn="l" defTabSz="914400" rtl="0" eaLnBrk="1" fontAlgn="base" latinLnBrk="0" hangingPunct="1">
              <a:lnSpc>
                <a:spcPct val="100000"/>
              </a:lnSpc>
              <a:spcBef>
                <a:spcPts val="400"/>
              </a:spcBef>
              <a:spcAft>
                <a:spcPct val="0"/>
              </a:spcAft>
              <a:buClr>
                <a:schemeClr val="accent1"/>
              </a:buClr>
              <a:buSzPct val="68000"/>
              <a:buFont typeface="Wingdings" pitchFamily="2" charset="2"/>
              <a:buNone/>
              <a:tabLst/>
              <a:defRPr/>
            </a:pPr>
            <a:r>
              <a:rPr lang="en-US" sz="2400" noProof="0" dirty="0" smtClean="0">
                <a:latin typeface="+mn-lt"/>
              </a:rPr>
              <a:t>Non 802.1X-Mac Authentication</a:t>
            </a:r>
            <a:endParaRPr kumimoji="0" lang="en-US" sz="2400" b="0" i="0" strike="noStrike" kern="1200" cap="none" spc="0" normalizeH="0" baseline="0" noProof="0" dirty="0" smtClean="0">
              <a:ln>
                <a:noFill/>
              </a:ln>
              <a:solidFill>
                <a:schemeClr val="tx1"/>
              </a:solidFill>
              <a:effectLst/>
              <a:uLnTx/>
              <a:uFillTx/>
              <a:latin typeface="+mn-lt"/>
              <a:ea typeface="+mn-ea"/>
              <a:cs typeface="+mn-cs"/>
            </a:endParaRPr>
          </a:p>
          <a:p>
            <a:pPr marL="623887" marR="0" lvl="0" indent="-514350" algn="l" defTabSz="914400" rtl="0" eaLnBrk="1" fontAlgn="base" latinLnBrk="0" hangingPunct="1">
              <a:lnSpc>
                <a:spcPct val="100000"/>
              </a:lnSpc>
              <a:spcBef>
                <a:spcPts val="400"/>
              </a:spcBef>
              <a:spcAft>
                <a:spcPct val="0"/>
              </a:spcAft>
              <a:buClr>
                <a:schemeClr val="accent1"/>
              </a:buClr>
              <a:buSzPct val="68000"/>
              <a:buFont typeface="Wingdings" pitchFamily="2" charset="2"/>
              <a:buAutoNum type="arabicPeriod"/>
              <a:tabLst/>
              <a:defRPr/>
            </a:pPr>
            <a:r>
              <a:rPr lang="en-US" sz="2700" dirty="0" smtClean="0">
                <a:latin typeface="+mn-lt"/>
              </a:rPr>
              <a:t>Default Action- Deny all traffic by default in the production vlan</a:t>
            </a:r>
          </a:p>
          <a:p>
            <a:pPr marL="623887" marR="0" lvl="0" indent="-514350" algn="l" defTabSz="914400" rtl="0" eaLnBrk="1" fontAlgn="base" latinLnBrk="0" hangingPunct="1">
              <a:lnSpc>
                <a:spcPct val="100000"/>
              </a:lnSpc>
              <a:spcBef>
                <a:spcPts val="400"/>
              </a:spcBef>
              <a:spcAft>
                <a:spcPct val="0"/>
              </a:spcAft>
              <a:buClr>
                <a:schemeClr val="accent1"/>
              </a:buClr>
              <a:buSzPct val="68000"/>
              <a:buFont typeface="Wingdings" pitchFamily="2" charset="2"/>
              <a:buAutoNum type="arabicPeriod"/>
              <a:tabLst/>
              <a:defRPr/>
            </a:pPr>
            <a:r>
              <a:rPr lang="en-US" sz="2700" dirty="0" smtClean="0">
                <a:latin typeface="+mn-lt"/>
              </a:rPr>
              <a:t>Allow source port 161(SNMP). Allow bilateral ports 23, 9100 and other specific printer ports for communication</a:t>
            </a:r>
          </a:p>
          <a:p>
            <a:pPr marL="623887" marR="0" lvl="0" indent="-514350" algn="l" defTabSz="914400" rtl="0" eaLnBrk="1" fontAlgn="base" latinLnBrk="0" hangingPunct="1">
              <a:lnSpc>
                <a:spcPct val="100000"/>
              </a:lnSpc>
              <a:spcBef>
                <a:spcPts val="400"/>
              </a:spcBef>
              <a:spcAft>
                <a:spcPct val="0"/>
              </a:spcAft>
              <a:buClr>
                <a:schemeClr val="accent1"/>
              </a:buClr>
              <a:buSzPct val="68000"/>
              <a:tabLst/>
              <a:defRPr/>
            </a:pPr>
            <a:r>
              <a:rPr kumimoji="0" lang="en-US" sz="2700" b="0" i="0" u="none" strike="noStrike" kern="1200" cap="none" spc="0" normalizeH="0" noProof="0" dirty="0" smtClean="0">
                <a:ln>
                  <a:noFill/>
                </a:ln>
                <a:solidFill>
                  <a:schemeClr val="tx1"/>
                </a:solidFill>
                <a:effectLst/>
                <a:uLnTx/>
                <a:uFillTx/>
                <a:latin typeface="+mn-lt"/>
                <a:ea typeface="+mn-ea"/>
                <a:cs typeface="+mn-cs"/>
              </a:rPr>
              <a:t>	</a:t>
            </a:r>
            <a:r>
              <a:rPr kumimoji="0" lang="en-US" b="0" i="0" u="none" strike="noStrike" kern="1200" cap="none" spc="0" normalizeH="0" noProof="0" dirty="0" smtClean="0">
                <a:ln>
                  <a:noFill/>
                </a:ln>
                <a:solidFill>
                  <a:schemeClr val="tx1"/>
                </a:solidFill>
                <a:effectLst/>
                <a:uLnTx/>
                <a:uFillTx/>
                <a:latin typeface="+mn-lt"/>
                <a:ea typeface="+mn-ea"/>
                <a:cs typeface="+mn-cs"/>
              </a:rPr>
              <a:t>This rule is locked down to only allow specific traffic on the production vlan</a:t>
            </a:r>
            <a:r>
              <a:rPr lang="en-US" dirty="0" smtClean="0">
                <a:latin typeface="+mn-lt"/>
              </a:rPr>
              <a:t>. If a mac address is spoofed, the end device/user will only have access to the network with the ports allowed in the role.</a:t>
            </a:r>
            <a:endParaRPr kumimoji="0" lang="en-US" b="0" i="0" u="none" strike="noStrike" kern="1200" cap="none" spc="0" normalizeH="0" noProof="0" dirty="0" smtClean="0">
              <a:ln>
                <a:noFill/>
              </a:ln>
              <a:solidFill>
                <a:schemeClr val="tx1"/>
              </a:solidFill>
              <a:effectLst/>
              <a:uLnTx/>
              <a:uFillTx/>
              <a:latin typeface="+mn-lt"/>
              <a:ea typeface="+mn-ea"/>
              <a:cs typeface="+mn-cs"/>
            </a:endParaRPr>
          </a:p>
          <a:p>
            <a:pPr marL="566737" marR="0" lvl="0" indent="-457200" algn="l" defTabSz="914400" rtl="0" eaLnBrk="1" fontAlgn="base" latinLnBrk="0" hangingPunct="1">
              <a:lnSpc>
                <a:spcPct val="100000"/>
              </a:lnSpc>
              <a:spcBef>
                <a:spcPts val="400"/>
              </a:spcBef>
              <a:spcAft>
                <a:spcPct val="0"/>
              </a:spcAft>
              <a:buClr>
                <a:schemeClr val="accent1"/>
              </a:buClr>
              <a:buSzPct val="68000"/>
              <a:tabLst/>
              <a:defRPr/>
            </a:pPr>
            <a:r>
              <a:rPr lang="en-US" sz="2700" baseline="0" dirty="0" smtClean="0">
                <a:latin typeface="+mn-lt"/>
              </a:rPr>
              <a:t>	</a:t>
            </a: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65125" marR="0" lvl="0" indent="-255588" algn="l" defTabSz="914400" rtl="0" eaLnBrk="1" fontAlgn="base" latinLnBrk="0" hangingPunct="1">
              <a:lnSpc>
                <a:spcPct val="100000"/>
              </a:lnSpc>
              <a:spcBef>
                <a:spcPts val="400"/>
              </a:spcBef>
              <a:spcAft>
                <a:spcPct val="0"/>
              </a:spcAft>
              <a:buClr>
                <a:schemeClr val="accent1"/>
              </a:buClr>
              <a:buSzPct val="68000"/>
              <a:buFont typeface="Wingdings 3" pitchFamily="18" charset="2"/>
              <a:buChar char=""/>
              <a:tabLst/>
              <a:defRPr/>
            </a:pPr>
            <a:endParaRPr kumimoji="0" lang="en-US" sz="27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9848"/>
          </a:xfrm>
        </p:spPr>
        <p:txBody>
          <a:bodyPr/>
          <a:lstStyle/>
          <a:p>
            <a:r>
              <a:rPr lang="en-US" dirty="0" smtClean="0"/>
              <a:t>Policies at a Glance</a:t>
            </a:r>
            <a:endParaRPr lang="en-US" dirty="0"/>
          </a:p>
        </p:txBody>
      </p:sp>
      <p:sp>
        <p:nvSpPr>
          <p:cNvPr id="3" name="Content Placeholder 2"/>
          <p:cNvSpPr txBox="1">
            <a:spLocks/>
          </p:cNvSpPr>
          <p:nvPr/>
        </p:nvSpPr>
        <p:spPr bwMode="auto">
          <a:xfrm>
            <a:off x="838200" y="1524000"/>
            <a:ext cx="7772400" cy="4911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5125" indent="-255588">
              <a:spcBef>
                <a:spcPts val="400"/>
              </a:spcBef>
              <a:buClr>
                <a:schemeClr val="accent1"/>
              </a:buClr>
              <a:buSzPct val="68000"/>
            </a:pPr>
            <a:endParaRPr lang="en-US" sz="2700" dirty="0"/>
          </a:p>
          <a:p>
            <a:pPr marL="365125" marR="0" lvl="0" indent="-255588" algn="l" defTabSz="914400" rtl="0" eaLnBrk="1" fontAlgn="base" latinLnBrk="0" hangingPunct="1">
              <a:lnSpc>
                <a:spcPct val="100000"/>
              </a:lnSpc>
              <a:spcBef>
                <a:spcPts val="400"/>
              </a:spcBef>
              <a:spcAft>
                <a:spcPct val="0"/>
              </a:spcAft>
              <a:buClr>
                <a:schemeClr val="accent1"/>
              </a:buClr>
              <a:buSzPct val="68000"/>
              <a:buFont typeface="Wingdings" pitchFamily="2" charset="2"/>
              <a:buNone/>
              <a:tabLst/>
              <a:defRPr/>
            </a:pPr>
            <a:r>
              <a:rPr kumimoji="0" lang="en-US" sz="2700" b="0" i="0" u="sng" strike="noStrike" kern="1200" cap="none" spc="0" normalizeH="0" baseline="0" noProof="0" dirty="0" smtClean="0">
                <a:ln>
                  <a:noFill/>
                </a:ln>
                <a:solidFill>
                  <a:schemeClr val="tx1"/>
                </a:solidFill>
                <a:effectLst/>
                <a:uLnTx/>
                <a:uFillTx/>
                <a:latin typeface="+mn-lt"/>
                <a:ea typeface="+mn-ea"/>
                <a:cs typeface="+mn-cs"/>
              </a:rPr>
              <a:t>VOIP Phone</a:t>
            </a:r>
            <a:r>
              <a:rPr kumimoji="0" lang="en-US" sz="2700" b="0" i="0" u="sng" strike="noStrike" kern="1200" cap="none" spc="0" normalizeH="0" noProof="0" dirty="0" smtClean="0">
                <a:ln>
                  <a:noFill/>
                </a:ln>
                <a:solidFill>
                  <a:schemeClr val="tx1"/>
                </a:solidFill>
                <a:effectLst/>
                <a:uLnTx/>
                <a:uFillTx/>
                <a:latin typeface="+mn-lt"/>
                <a:ea typeface="+mn-ea"/>
                <a:cs typeface="+mn-cs"/>
              </a:rPr>
              <a:t> Role</a:t>
            </a:r>
          </a:p>
          <a:p>
            <a:pPr marL="365125" lvl="0" indent="-255588">
              <a:spcBef>
                <a:spcPts val="400"/>
              </a:spcBef>
              <a:buClr>
                <a:schemeClr val="accent1"/>
              </a:buClr>
              <a:buSzPct val="68000"/>
              <a:defRPr/>
            </a:pPr>
            <a:r>
              <a:rPr lang="en-US" sz="1600" dirty="0" smtClean="0">
                <a:latin typeface="+mn-lt"/>
              </a:rPr>
              <a:t>The ShoreTel IP Phone role provides prioritized VoIP traffic on the network for ShoreTel phones that use the MGCP Protocol.  The VoIP signaling and call control protocol are set to high priority while all other traffic is set to Class of Service Priority 3.</a:t>
            </a:r>
            <a:endParaRPr kumimoji="0" lang="en-US" sz="1600" b="0" i="0" strike="noStrike" kern="1200" cap="none" spc="0" normalizeH="0" baseline="0" noProof="0" dirty="0" smtClean="0">
              <a:ln>
                <a:noFill/>
              </a:ln>
              <a:solidFill>
                <a:schemeClr val="tx1"/>
              </a:solidFill>
              <a:effectLst/>
              <a:uLnTx/>
              <a:uFillTx/>
              <a:latin typeface="+mn-lt"/>
              <a:ea typeface="+mn-ea"/>
              <a:cs typeface="+mn-cs"/>
            </a:endParaRPr>
          </a:p>
          <a:p>
            <a:pPr marL="623887" marR="0" lvl="0" indent="-514350" algn="l" defTabSz="914400" rtl="0" eaLnBrk="1" fontAlgn="base" latinLnBrk="0" hangingPunct="1">
              <a:lnSpc>
                <a:spcPct val="100000"/>
              </a:lnSpc>
              <a:spcBef>
                <a:spcPts val="400"/>
              </a:spcBef>
              <a:spcAft>
                <a:spcPct val="0"/>
              </a:spcAft>
              <a:buClr>
                <a:schemeClr val="accent1"/>
              </a:buClr>
              <a:buSzPct val="68000"/>
              <a:buFont typeface="Wingdings" pitchFamily="2" charset="2"/>
              <a:buAutoNum type="arabicPeriod"/>
              <a:tabLst/>
              <a:defRPr/>
            </a:pPr>
            <a:r>
              <a:rPr lang="en-US" sz="2400" dirty="0" smtClean="0">
                <a:latin typeface="+mn-lt"/>
              </a:rPr>
              <a:t>Default Action- Contain all VOIP traffic to the VOIP VLAN.</a:t>
            </a:r>
          </a:p>
          <a:p>
            <a:pPr marL="623887" marR="0" lvl="0" indent="-514350" algn="l" defTabSz="914400" rtl="0" eaLnBrk="1" fontAlgn="base" latinLnBrk="0" hangingPunct="1">
              <a:lnSpc>
                <a:spcPct val="100000"/>
              </a:lnSpc>
              <a:spcBef>
                <a:spcPts val="400"/>
              </a:spcBef>
              <a:spcAft>
                <a:spcPct val="0"/>
              </a:spcAft>
              <a:buClr>
                <a:schemeClr val="accent1"/>
              </a:buClr>
              <a:buSzPct val="68000"/>
              <a:buFont typeface="Wingdings" pitchFamily="2" charset="2"/>
              <a:buAutoNum type="arabicPeriod"/>
              <a:tabLst/>
              <a:defRPr/>
            </a:pPr>
            <a:r>
              <a:rPr lang="en-US" sz="2400" dirty="0" smtClean="0">
                <a:latin typeface="+mn-lt"/>
              </a:rPr>
              <a:t>Prioritize MGCP,RTP, and FTP over non latency sensitive protocols.</a:t>
            </a:r>
          </a:p>
          <a:p>
            <a:pPr marL="623887" marR="0" lvl="0" indent="-514350" algn="l" defTabSz="914400" rtl="0" eaLnBrk="1" fontAlgn="base" latinLnBrk="0" hangingPunct="1">
              <a:lnSpc>
                <a:spcPct val="100000"/>
              </a:lnSpc>
              <a:spcBef>
                <a:spcPts val="400"/>
              </a:spcBef>
              <a:spcAft>
                <a:spcPct val="0"/>
              </a:spcAft>
              <a:buClr>
                <a:schemeClr val="accent1"/>
              </a:buClr>
              <a:buSzPct val="68000"/>
              <a:tabLst/>
              <a:defRPr/>
            </a:pPr>
            <a:r>
              <a:rPr kumimoji="0" lang="en-US" sz="2700" b="0" i="0" u="none" strike="noStrike" kern="1200" cap="none" spc="0" normalizeH="0" noProof="0" dirty="0" smtClean="0">
                <a:ln>
                  <a:noFill/>
                </a:ln>
                <a:solidFill>
                  <a:schemeClr val="tx1"/>
                </a:solidFill>
                <a:effectLst/>
                <a:uLnTx/>
                <a:uFillTx/>
                <a:latin typeface="+mn-lt"/>
                <a:ea typeface="+mn-ea"/>
                <a:cs typeface="+mn-cs"/>
              </a:rPr>
              <a:t>	</a:t>
            </a:r>
            <a:endParaRPr kumimoji="0" lang="en-US" sz="1600" b="0" i="0" u="none" strike="noStrike" kern="1200" cap="none" spc="0" normalizeH="0" noProof="0" dirty="0" smtClean="0">
              <a:ln>
                <a:noFill/>
              </a:ln>
              <a:solidFill>
                <a:schemeClr val="tx1"/>
              </a:solidFill>
              <a:effectLst/>
              <a:uLnTx/>
              <a:uFillTx/>
              <a:latin typeface="+mn-lt"/>
              <a:ea typeface="+mn-ea"/>
              <a:cs typeface="+mn-cs"/>
            </a:endParaRPr>
          </a:p>
          <a:p>
            <a:pPr marL="566737" marR="0" lvl="0" indent="-457200" algn="l" defTabSz="914400" rtl="0" eaLnBrk="1" fontAlgn="base" latinLnBrk="0" hangingPunct="1">
              <a:lnSpc>
                <a:spcPct val="100000"/>
              </a:lnSpc>
              <a:spcBef>
                <a:spcPts val="400"/>
              </a:spcBef>
              <a:spcAft>
                <a:spcPct val="0"/>
              </a:spcAft>
              <a:buClr>
                <a:schemeClr val="accent1"/>
              </a:buClr>
              <a:buSzPct val="68000"/>
              <a:tabLst/>
              <a:defRPr/>
            </a:pPr>
            <a:r>
              <a:rPr lang="en-US" sz="2700" baseline="0" dirty="0" smtClean="0">
                <a:latin typeface="+mn-lt"/>
              </a:rPr>
              <a:t>	</a:t>
            </a: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65125" marR="0" lvl="0" indent="-255588" algn="l" defTabSz="914400" rtl="0" eaLnBrk="1" fontAlgn="base" latinLnBrk="0" hangingPunct="1">
              <a:lnSpc>
                <a:spcPct val="100000"/>
              </a:lnSpc>
              <a:spcBef>
                <a:spcPts val="400"/>
              </a:spcBef>
              <a:spcAft>
                <a:spcPct val="0"/>
              </a:spcAft>
              <a:buClr>
                <a:schemeClr val="accent1"/>
              </a:buClr>
              <a:buSzPct val="68000"/>
              <a:buFont typeface="Wingdings 3" pitchFamily="18" charset="2"/>
              <a:buChar char=""/>
              <a:tabLst/>
              <a:defRPr/>
            </a:pPr>
            <a:endParaRPr kumimoji="0" lang="en-US" sz="27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9848"/>
          </a:xfrm>
        </p:spPr>
        <p:txBody>
          <a:bodyPr/>
          <a:lstStyle/>
          <a:p>
            <a:r>
              <a:rPr lang="en-US" dirty="0" smtClean="0"/>
              <a:t>Policies at a Glance</a:t>
            </a:r>
            <a:endParaRPr lang="en-US" dirty="0"/>
          </a:p>
        </p:txBody>
      </p:sp>
      <p:sp>
        <p:nvSpPr>
          <p:cNvPr id="3" name="Content Placeholder 2"/>
          <p:cNvSpPr txBox="1">
            <a:spLocks/>
          </p:cNvSpPr>
          <p:nvPr/>
        </p:nvSpPr>
        <p:spPr bwMode="auto">
          <a:xfrm>
            <a:off x="838200" y="1524000"/>
            <a:ext cx="7772400" cy="4911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5125" indent="-255588">
              <a:spcBef>
                <a:spcPts val="400"/>
              </a:spcBef>
              <a:buClr>
                <a:schemeClr val="accent1"/>
              </a:buClr>
              <a:buSzPct val="68000"/>
            </a:pPr>
            <a:endParaRPr lang="en-US" sz="2700" dirty="0"/>
          </a:p>
          <a:p>
            <a:pPr marL="623887" marR="0" lvl="0" indent="-514350" algn="l" defTabSz="914400" rtl="0" eaLnBrk="1" fontAlgn="base" latinLnBrk="0" hangingPunct="1">
              <a:lnSpc>
                <a:spcPct val="100000"/>
              </a:lnSpc>
              <a:spcBef>
                <a:spcPts val="400"/>
              </a:spcBef>
              <a:spcAft>
                <a:spcPct val="0"/>
              </a:spcAft>
              <a:buClr>
                <a:schemeClr val="accent1"/>
              </a:buClr>
              <a:buSzPct val="68000"/>
              <a:tabLst/>
              <a:defRPr/>
            </a:pPr>
            <a:r>
              <a:rPr kumimoji="0" lang="en-US" sz="2700" b="0" i="0" u="sng" strike="noStrike" kern="1200" cap="none" spc="0" normalizeH="0" noProof="0" dirty="0" smtClean="0">
                <a:ln>
                  <a:noFill/>
                </a:ln>
                <a:solidFill>
                  <a:schemeClr val="tx1"/>
                </a:solidFill>
                <a:effectLst/>
                <a:uLnTx/>
                <a:uFillTx/>
                <a:latin typeface="+mn-lt"/>
                <a:ea typeface="+mn-ea"/>
                <a:cs typeface="+mn-cs"/>
              </a:rPr>
              <a:t>Other Roles </a:t>
            </a:r>
          </a:p>
          <a:p>
            <a:pPr marL="1081087" lvl="1" indent="-514350">
              <a:spcBef>
                <a:spcPts val="400"/>
              </a:spcBef>
              <a:buClr>
                <a:schemeClr val="accent1"/>
              </a:buClr>
              <a:buSzPct val="68000"/>
              <a:defRPr/>
            </a:pPr>
            <a:r>
              <a:rPr lang="en-US" sz="2400" dirty="0" smtClean="0">
                <a:latin typeface="+mn-lt"/>
              </a:rPr>
              <a:t>Corporate User</a:t>
            </a:r>
          </a:p>
          <a:p>
            <a:pPr marL="1081087" lvl="1" indent="-514350">
              <a:spcBef>
                <a:spcPts val="400"/>
              </a:spcBef>
              <a:buClr>
                <a:schemeClr val="accent1"/>
              </a:buClr>
              <a:buSzPct val="68000"/>
              <a:defRPr/>
            </a:pPr>
            <a:r>
              <a:rPr kumimoji="0" lang="en-US" sz="2400" b="0" i="0" u="none" strike="noStrike" kern="1200" cap="none" spc="0" normalizeH="0" noProof="0" dirty="0" smtClean="0">
                <a:ln>
                  <a:noFill/>
                </a:ln>
                <a:solidFill>
                  <a:schemeClr val="tx1"/>
                </a:solidFill>
                <a:effectLst/>
                <a:uLnTx/>
                <a:uFillTx/>
                <a:latin typeface="+mn-lt"/>
                <a:ea typeface="+mn-ea"/>
                <a:cs typeface="+mn-cs"/>
              </a:rPr>
              <a:t>Guest Access</a:t>
            </a:r>
          </a:p>
          <a:p>
            <a:pPr marL="1081087" lvl="1" indent="-514350">
              <a:spcBef>
                <a:spcPts val="400"/>
              </a:spcBef>
              <a:buClr>
                <a:schemeClr val="accent1"/>
              </a:buClr>
              <a:buSzPct val="68000"/>
              <a:defRPr/>
            </a:pPr>
            <a:r>
              <a:rPr lang="en-US" sz="2400" dirty="0" smtClean="0">
                <a:latin typeface="+mn-lt"/>
              </a:rPr>
              <a:t>Projector</a:t>
            </a:r>
          </a:p>
          <a:p>
            <a:pPr marL="1081087" lvl="1" indent="-514350">
              <a:spcBef>
                <a:spcPts val="400"/>
              </a:spcBef>
              <a:buClr>
                <a:schemeClr val="accent1"/>
              </a:buClr>
              <a:buSzPct val="68000"/>
              <a:defRPr/>
            </a:pPr>
            <a:r>
              <a:rPr kumimoji="0" lang="en-US" sz="2400" b="0" i="0" u="none" strike="noStrike" kern="1200" cap="none" spc="0" normalizeH="0" noProof="0" dirty="0" smtClean="0">
                <a:ln>
                  <a:noFill/>
                </a:ln>
                <a:solidFill>
                  <a:schemeClr val="tx1"/>
                </a:solidFill>
                <a:effectLst/>
                <a:uLnTx/>
                <a:uFillTx/>
                <a:latin typeface="+mn-lt"/>
                <a:ea typeface="+mn-ea"/>
                <a:cs typeface="+mn-cs"/>
              </a:rPr>
              <a:t>Tartan Card</a:t>
            </a:r>
          </a:p>
          <a:p>
            <a:pPr marL="1081087" lvl="1" indent="-514350">
              <a:spcBef>
                <a:spcPts val="400"/>
              </a:spcBef>
              <a:buClr>
                <a:schemeClr val="accent1"/>
              </a:buClr>
              <a:buSzPct val="68000"/>
              <a:defRPr/>
            </a:pPr>
            <a:r>
              <a:rPr lang="en-US" sz="2400" dirty="0" smtClean="0">
                <a:latin typeface="+mn-lt"/>
              </a:rPr>
              <a:t>Unregistered</a:t>
            </a:r>
          </a:p>
          <a:p>
            <a:pPr marL="1081087" lvl="1" indent="-514350">
              <a:spcBef>
                <a:spcPts val="400"/>
              </a:spcBef>
              <a:buClr>
                <a:schemeClr val="accent1"/>
              </a:buClr>
              <a:buSzPct val="68000"/>
              <a:defRPr/>
            </a:pPr>
            <a:r>
              <a:rPr kumimoji="0" lang="en-US" sz="2400" b="0" i="0" u="none" strike="noStrike" kern="1200" cap="none" spc="0" normalizeH="0" noProof="0" dirty="0" smtClean="0">
                <a:ln>
                  <a:noFill/>
                </a:ln>
                <a:solidFill>
                  <a:schemeClr val="tx1"/>
                </a:solidFill>
                <a:effectLst/>
                <a:uLnTx/>
                <a:uFillTx/>
                <a:latin typeface="+mn-lt"/>
                <a:ea typeface="+mn-ea"/>
                <a:cs typeface="+mn-cs"/>
              </a:rPr>
              <a:t>Quarantine</a:t>
            </a:r>
          </a:p>
          <a:p>
            <a:pPr marL="1081087" lvl="1" indent="-514350">
              <a:spcBef>
                <a:spcPts val="400"/>
              </a:spcBef>
              <a:buClr>
                <a:schemeClr val="accent1"/>
              </a:buClr>
              <a:buSzPct val="68000"/>
              <a:defRPr/>
            </a:pPr>
            <a:r>
              <a:rPr lang="en-US" sz="2400" dirty="0" smtClean="0">
                <a:latin typeface="+mn-lt"/>
              </a:rPr>
              <a:t>Mac Computer</a:t>
            </a:r>
            <a:r>
              <a:rPr kumimoji="0" lang="en-US" sz="2400" b="0" i="0" u="none" strike="noStrike" kern="1200" cap="none" spc="0" normalizeH="0" noProof="0" dirty="0" smtClean="0">
                <a:ln>
                  <a:noFill/>
                </a:ln>
                <a:solidFill>
                  <a:schemeClr val="tx1"/>
                </a:solidFill>
                <a:effectLst/>
                <a:uLnTx/>
                <a:uFillTx/>
                <a:latin typeface="+mn-lt"/>
                <a:ea typeface="+mn-ea"/>
                <a:cs typeface="+mn-cs"/>
              </a:rPr>
              <a:t>	</a:t>
            </a:r>
          </a:p>
          <a:p>
            <a:pPr marL="566737" marR="0" lvl="0" indent="-457200" algn="l" defTabSz="914400" rtl="0" eaLnBrk="1" fontAlgn="base" latinLnBrk="0" hangingPunct="1">
              <a:lnSpc>
                <a:spcPct val="100000"/>
              </a:lnSpc>
              <a:spcBef>
                <a:spcPts val="400"/>
              </a:spcBef>
              <a:spcAft>
                <a:spcPct val="0"/>
              </a:spcAft>
              <a:buClr>
                <a:schemeClr val="accent1"/>
              </a:buClr>
              <a:buSzPct val="68000"/>
              <a:tabLst/>
              <a:defRPr/>
            </a:pPr>
            <a:r>
              <a:rPr lang="en-US" sz="2700" baseline="0" dirty="0" smtClean="0">
                <a:latin typeface="+mn-lt"/>
              </a:rPr>
              <a:t>	</a:t>
            </a: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65125" marR="0" lvl="0" indent="-255588" algn="l" defTabSz="914400" rtl="0" eaLnBrk="1" fontAlgn="base" latinLnBrk="0" hangingPunct="1">
              <a:lnSpc>
                <a:spcPct val="100000"/>
              </a:lnSpc>
              <a:spcBef>
                <a:spcPts val="400"/>
              </a:spcBef>
              <a:spcAft>
                <a:spcPct val="0"/>
              </a:spcAft>
              <a:buClr>
                <a:schemeClr val="accent1"/>
              </a:buClr>
              <a:buSzPct val="68000"/>
              <a:buFont typeface="Wingdings 3" pitchFamily="18" charset="2"/>
              <a:buChar char=""/>
              <a:tabLst/>
              <a:defRPr/>
            </a:pPr>
            <a:endParaRPr kumimoji="0" lang="en-US" sz="27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fontAlgn="auto" hangingPunct="1">
              <a:spcAft>
                <a:spcPts val="0"/>
              </a:spcAft>
              <a:defRPr/>
            </a:pPr>
            <a:r>
              <a:rPr lang="en-US" dirty="0" smtClean="0"/>
              <a:t>Timeline</a:t>
            </a:r>
          </a:p>
        </p:txBody>
      </p:sp>
      <p:grpSp>
        <p:nvGrpSpPr>
          <p:cNvPr id="22531" name="Group 4"/>
          <p:cNvGrpSpPr>
            <a:grpSpLocks/>
          </p:cNvGrpSpPr>
          <p:nvPr/>
        </p:nvGrpSpPr>
        <p:grpSpPr bwMode="auto">
          <a:xfrm>
            <a:off x="0" y="2743200"/>
            <a:ext cx="8839200" cy="1946275"/>
            <a:chOff x="986" y="2743200"/>
            <a:chExt cx="8838447" cy="1946703"/>
          </a:xfrm>
        </p:grpSpPr>
        <p:sp>
          <p:nvSpPr>
            <p:cNvPr id="6" name="Notched Right Arrow 5"/>
            <p:cNvSpPr/>
            <p:nvPr/>
          </p:nvSpPr>
          <p:spPr>
            <a:xfrm>
              <a:off x="986" y="2743200"/>
              <a:ext cx="8838447" cy="1829202"/>
            </a:xfrm>
            <a:prstGeom prst="notched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Freeform 6"/>
            <p:cNvSpPr/>
            <p:nvPr/>
          </p:nvSpPr>
          <p:spPr>
            <a:xfrm>
              <a:off x="151786" y="4115102"/>
              <a:ext cx="1407992" cy="533517"/>
            </a:xfrm>
            <a:custGeom>
              <a:avLst/>
              <a:gdLst>
                <a:gd name="connsiteX0" fmla="*/ 0 w 1407688"/>
                <a:gd name="connsiteY0" fmla="*/ 0 h 579115"/>
                <a:gd name="connsiteX1" fmla="*/ 1407688 w 1407688"/>
                <a:gd name="connsiteY1" fmla="*/ 0 h 579115"/>
                <a:gd name="connsiteX2" fmla="*/ 1407688 w 1407688"/>
                <a:gd name="connsiteY2" fmla="*/ 579115 h 579115"/>
                <a:gd name="connsiteX3" fmla="*/ 0 w 1407688"/>
                <a:gd name="connsiteY3" fmla="*/ 579115 h 579115"/>
                <a:gd name="connsiteX4" fmla="*/ 0 w 1407688"/>
                <a:gd name="connsiteY4" fmla="*/ 0 h 579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688" h="579115">
                  <a:moveTo>
                    <a:pt x="0" y="0"/>
                  </a:moveTo>
                  <a:lnTo>
                    <a:pt x="1407688" y="0"/>
                  </a:lnTo>
                  <a:lnTo>
                    <a:pt x="1407688" y="579115"/>
                  </a:lnTo>
                  <a:lnTo>
                    <a:pt x="0" y="5791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1120" tIns="71120" rIns="71120" bIns="71120" spcCol="1270" anchor="b"/>
            <a:lstStyle/>
            <a:p>
              <a:pPr algn="ctr" defTabSz="444500">
                <a:lnSpc>
                  <a:spcPct val="90000"/>
                </a:lnSpc>
                <a:spcAft>
                  <a:spcPct val="35000"/>
                </a:spcAft>
                <a:defRPr/>
              </a:pPr>
              <a:r>
                <a:rPr lang="en-US" sz="1000" dirty="0"/>
                <a:t>Define Strategy</a:t>
              </a:r>
            </a:p>
            <a:p>
              <a:pPr algn="ctr" defTabSz="444500">
                <a:lnSpc>
                  <a:spcPct val="90000"/>
                </a:lnSpc>
                <a:spcAft>
                  <a:spcPct val="35000"/>
                </a:spcAft>
                <a:defRPr/>
              </a:pPr>
              <a:r>
                <a:rPr lang="en-US" sz="1000" dirty="0"/>
                <a:t> (10/04)</a:t>
              </a:r>
            </a:p>
          </p:txBody>
        </p:sp>
        <p:sp>
          <p:nvSpPr>
            <p:cNvPr id="8" name="Rectangle 7"/>
            <p:cNvSpPr/>
            <p:nvPr/>
          </p:nvSpPr>
          <p:spPr>
            <a:xfrm>
              <a:off x="762921" y="3581584"/>
              <a:ext cx="182547" cy="18260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reeform 8"/>
            <p:cNvSpPr/>
            <p:nvPr/>
          </p:nvSpPr>
          <p:spPr>
            <a:xfrm>
              <a:off x="1370882" y="4191318"/>
              <a:ext cx="1263542" cy="498585"/>
            </a:xfrm>
            <a:custGeom>
              <a:avLst/>
              <a:gdLst>
                <a:gd name="connsiteX0" fmla="*/ 0 w 1262684"/>
                <a:gd name="connsiteY0" fmla="*/ 0 h 498903"/>
                <a:gd name="connsiteX1" fmla="*/ 1262684 w 1262684"/>
                <a:gd name="connsiteY1" fmla="*/ 0 h 498903"/>
                <a:gd name="connsiteX2" fmla="*/ 1262684 w 1262684"/>
                <a:gd name="connsiteY2" fmla="*/ 498903 h 498903"/>
                <a:gd name="connsiteX3" fmla="*/ 0 w 1262684"/>
                <a:gd name="connsiteY3" fmla="*/ 498903 h 498903"/>
                <a:gd name="connsiteX4" fmla="*/ 0 w 1262684"/>
                <a:gd name="connsiteY4" fmla="*/ 0 h 498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684" h="498903">
                  <a:moveTo>
                    <a:pt x="0" y="0"/>
                  </a:moveTo>
                  <a:lnTo>
                    <a:pt x="1262684" y="0"/>
                  </a:lnTo>
                  <a:lnTo>
                    <a:pt x="1262684" y="498903"/>
                  </a:lnTo>
                  <a:lnTo>
                    <a:pt x="0" y="4989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1120" tIns="71120" rIns="71120" bIns="71120" spcCol="1270"/>
            <a:lstStyle/>
            <a:p>
              <a:pPr algn="ctr" defTabSz="444500">
                <a:lnSpc>
                  <a:spcPct val="90000"/>
                </a:lnSpc>
                <a:spcAft>
                  <a:spcPct val="35000"/>
                </a:spcAft>
                <a:defRPr/>
              </a:pPr>
              <a:r>
                <a:rPr lang="en-US" sz="1000" dirty="0"/>
                <a:t>Define AUP (12/04)</a:t>
              </a:r>
            </a:p>
          </p:txBody>
        </p:sp>
        <p:sp>
          <p:nvSpPr>
            <p:cNvPr id="10" name="Rectangle 9"/>
            <p:cNvSpPr/>
            <p:nvPr/>
          </p:nvSpPr>
          <p:spPr>
            <a:xfrm>
              <a:off x="1904237" y="3581584"/>
              <a:ext cx="184134" cy="18260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eform 10"/>
            <p:cNvSpPr/>
            <p:nvPr/>
          </p:nvSpPr>
          <p:spPr>
            <a:xfrm>
              <a:off x="2515372" y="3992838"/>
              <a:ext cx="1406405" cy="579564"/>
            </a:xfrm>
            <a:custGeom>
              <a:avLst/>
              <a:gdLst>
                <a:gd name="connsiteX0" fmla="*/ 0 w 1407688"/>
                <a:gd name="connsiteY0" fmla="*/ 0 h 579115"/>
                <a:gd name="connsiteX1" fmla="*/ 1407688 w 1407688"/>
                <a:gd name="connsiteY1" fmla="*/ 0 h 579115"/>
                <a:gd name="connsiteX2" fmla="*/ 1407688 w 1407688"/>
                <a:gd name="connsiteY2" fmla="*/ 579115 h 579115"/>
                <a:gd name="connsiteX3" fmla="*/ 0 w 1407688"/>
                <a:gd name="connsiteY3" fmla="*/ 579115 h 579115"/>
                <a:gd name="connsiteX4" fmla="*/ 0 w 1407688"/>
                <a:gd name="connsiteY4" fmla="*/ 0 h 579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688" h="579115">
                  <a:moveTo>
                    <a:pt x="0" y="0"/>
                  </a:moveTo>
                  <a:lnTo>
                    <a:pt x="1407688" y="0"/>
                  </a:lnTo>
                  <a:lnTo>
                    <a:pt x="1407688" y="579115"/>
                  </a:lnTo>
                  <a:lnTo>
                    <a:pt x="0" y="5791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1120" tIns="71120" rIns="71120" bIns="71120" spcCol="1270" anchor="b"/>
            <a:lstStyle/>
            <a:p>
              <a:pPr algn="ctr" defTabSz="444500">
                <a:lnSpc>
                  <a:spcPct val="90000"/>
                </a:lnSpc>
                <a:spcAft>
                  <a:spcPct val="35000"/>
                </a:spcAft>
                <a:defRPr/>
              </a:pPr>
              <a:r>
                <a:rPr lang="en-US" sz="1000" dirty="0"/>
                <a:t>System Installation  (2/05)</a:t>
              </a:r>
            </a:p>
          </p:txBody>
        </p:sp>
        <p:sp>
          <p:nvSpPr>
            <p:cNvPr id="12" name="Rectangle 11"/>
            <p:cNvSpPr/>
            <p:nvPr/>
          </p:nvSpPr>
          <p:spPr>
            <a:xfrm>
              <a:off x="3124920" y="3581584"/>
              <a:ext cx="182547" cy="18260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reeform 12"/>
            <p:cNvSpPr/>
            <p:nvPr/>
          </p:nvSpPr>
          <p:spPr>
            <a:xfrm>
              <a:off x="4420210" y="4191318"/>
              <a:ext cx="2849320" cy="487470"/>
            </a:xfrm>
            <a:custGeom>
              <a:avLst/>
              <a:gdLst>
                <a:gd name="connsiteX0" fmla="*/ 0 w 2850299"/>
                <a:gd name="connsiteY0" fmla="*/ 0 h 487682"/>
                <a:gd name="connsiteX1" fmla="*/ 2850299 w 2850299"/>
                <a:gd name="connsiteY1" fmla="*/ 0 h 487682"/>
                <a:gd name="connsiteX2" fmla="*/ 2850299 w 2850299"/>
                <a:gd name="connsiteY2" fmla="*/ 487682 h 487682"/>
                <a:gd name="connsiteX3" fmla="*/ 0 w 2850299"/>
                <a:gd name="connsiteY3" fmla="*/ 487682 h 487682"/>
                <a:gd name="connsiteX4" fmla="*/ 0 w 2850299"/>
                <a:gd name="connsiteY4" fmla="*/ 0 h 487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0299" h="487682">
                  <a:moveTo>
                    <a:pt x="0" y="0"/>
                  </a:moveTo>
                  <a:lnTo>
                    <a:pt x="2850299" y="0"/>
                  </a:lnTo>
                  <a:lnTo>
                    <a:pt x="2850299" y="487682"/>
                  </a:lnTo>
                  <a:lnTo>
                    <a:pt x="0" y="4876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1120" tIns="71120" rIns="71120" bIns="71120" spcCol="1270"/>
            <a:lstStyle/>
            <a:p>
              <a:pPr algn="ctr" defTabSz="444500">
                <a:lnSpc>
                  <a:spcPct val="90000"/>
                </a:lnSpc>
                <a:spcAft>
                  <a:spcPct val="35000"/>
                </a:spcAft>
                <a:defRPr/>
              </a:pPr>
              <a:r>
                <a:rPr lang="en-US" sz="1000" dirty="0"/>
                <a:t>NAC roll-out (9/05 thru 2/07)</a:t>
              </a:r>
            </a:p>
          </p:txBody>
        </p:sp>
        <p:sp>
          <p:nvSpPr>
            <p:cNvPr id="14" name="Rectangle 13"/>
            <p:cNvSpPr/>
            <p:nvPr/>
          </p:nvSpPr>
          <p:spPr>
            <a:xfrm>
              <a:off x="4082101" y="3352934"/>
              <a:ext cx="3633477" cy="67324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33400" y="838200"/>
            <a:ext cx="8229600" cy="1069848"/>
          </a:xfrm>
        </p:spPr>
        <p:txBody>
          <a:bodyPr/>
          <a:lstStyle/>
          <a:p>
            <a:pPr eaLnBrk="1" fontAlgn="auto" hangingPunct="1">
              <a:spcAft>
                <a:spcPts val="0"/>
              </a:spcAft>
              <a:defRPr/>
            </a:pPr>
            <a:r>
              <a:rPr lang="en-US" sz="3600" dirty="0" smtClean="0"/>
              <a:t>Awards and Recognition</a:t>
            </a:r>
          </a:p>
        </p:txBody>
      </p:sp>
      <p:graphicFrame>
        <p:nvGraphicFramePr>
          <p:cNvPr id="4" name="Content Placeholder 3"/>
          <p:cNvGraphicFramePr>
            <a:graphicFrameLocks noGrp="1"/>
          </p:cNvGraphicFramePr>
          <p:nvPr>
            <p:ph idx="4294967295"/>
          </p:nvPr>
        </p:nvGraphicFramePr>
        <p:xfrm>
          <a:off x="762000" y="1752600"/>
          <a:ext cx="3749040" cy="2074910"/>
        </p:xfrm>
        <a:graphic>
          <a:graphicData uri="http://schemas.openxmlformats.org/drawingml/2006/table">
            <a:tbl>
              <a:tblPr/>
              <a:tblGrid>
                <a:gridCol w="3749040"/>
              </a:tblGrid>
              <a:tr h="291830">
                <a:tc>
                  <a:txBody>
                    <a:bodyPr/>
                    <a:lstStyle/>
                    <a:p>
                      <a:pPr algn="ctr"/>
                      <a:endParaRPr lang="en-US" sz="1400" dirty="0"/>
                    </a:p>
                  </a:txBody>
                  <a:tcPr marL="38100" marR="38100" marT="38100" marB="38100">
                    <a:lnL>
                      <a:noFill/>
                    </a:lnL>
                    <a:lnR>
                      <a:noFill/>
                    </a:lnR>
                    <a:lnT>
                      <a:noFill/>
                    </a:lnT>
                    <a:lnB>
                      <a:noFill/>
                    </a:lnB>
                    <a:solidFill>
                      <a:srgbClr val="FFFFFF">
                        <a:alpha val="0"/>
                      </a:srgbClr>
                    </a:solidFill>
                  </a:tcPr>
                </a:tc>
              </a:tr>
              <a:tr h="975527">
                <a:tc>
                  <a:txBody>
                    <a:bodyPr/>
                    <a:lstStyle/>
                    <a:p>
                      <a:pPr algn="l"/>
                      <a:r>
                        <a:rPr lang="en-US" sz="1400" dirty="0" smtClean="0"/>
                        <a:t>“ACUTA</a:t>
                      </a:r>
                      <a:r>
                        <a:rPr lang="en-US" sz="1400" dirty="0"/>
                        <a:t>, the Association for Communications Technology Professionals in Higher Education, has chosen Sinclair Community College as the recipient of </a:t>
                      </a:r>
                      <a:r>
                        <a:rPr lang="en-US" sz="1400" i="1" dirty="0"/>
                        <a:t>the Institutional Excellence in Communications Technology Award for 2006</a:t>
                      </a:r>
                      <a:r>
                        <a:rPr lang="en-US" sz="1400" dirty="0" smtClean="0"/>
                        <a:t>.”</a:t>
                      </a:r>
                    </a:p>
                    <a:p>
                      <a:pPr algn="l"/>
                      <a:endParaRPr lang="en-US" sz="1400" dirty="0" smtClean="0"/>
                    </a:p>
                    <a:p>
                      <a:pPr algn="l"/>
                      <a:endParaRPr lang="en-US" sz="1400" dirty="0"/>
                    </a:p>
                  </a:txBody>
                  <a:tcPr marL="38100" marR="38100" marT="38100" marB="38100">
                    <a:lnL>
                      <a:noFill/>
                    </a:lnL>
                    <a:lnR>
                      <a:noFill/>
                    </a:lnR>
                    <a:lnT>
                      <a:noFill/>
                    </a:lnT>
                    <a:lnB>
                      <a:noFill/>
                    </a:lnB>
                    <a:solidFill>
                      <a:srgbClr val="FFFFFF">
                        <a:alpha val="0"/>
                      </a:srgbClr>
                    </a:solidFill>
                  </a:tcPr>
                </a:tc>
              </a:tr>
            </a:tbl>
          </a:graphicData>
        </a:graphic>
      </p:graphicFrame>
      <p:pic>
        <p:nvPicPr>
          <p:cNvPr id="23558" name="Picture 5"/>
          <p:cNvPicPr>
            <a:picLocks noChangeAspect="1" noChangeArrowheads="1"/>
          </p:cNvPicPr>
          <p:nvPr/>
        </p:nvPicPr>
        <p:blipFill>
          <a:blip r:embed="rId2" cstate="print"/>
          <a:srcRect/>
          <a:stretch>
            <a:fillRect/>
          </a:stretch>
        </p:blipFill>
        <p:spPr bwMode="auto">
          <a:xfrm>
            <a:off x="6248400" y="1676400"/>
            <a:ext cx="1524000" cy="2263775"/>
          </a:xfrm>
          <a:prstGeom prst="rect">
            <a:avLst/>
          </a:prstGeom>
          <a:noFill/>
          <a:ln w="9525">
            <a:noFill/>
            <a:miter lim="800000"/>
            <a:headEnd/>
            <a:tailEnd/>
          </a:ln>
        </p:spPr>
      </p:pic>
      <p:sp>
        <p:nvSpPr>
          <p:cNvPr id="23559" name="Rectangle 5"/>
          <p:cNvSpPr>
            <a:spLocks noChangeArrowheads="1"/>
          </p:cNvSpPr>
          <p:nvPr/>
        </p:nvSpPr>
        <p:spPr bwMode="auto">
          <a:xfrm>
            <a:off x="838200" y="4953000"/>
            <a:ext cx="4572000" cy="923925"/>
          </a:xfrm>
          <a:prstGeom prst="rect">
            <a:avLst/>
          </a:prstGeom>
          <a:noFill/>
          <a:ln w="9525">
            <a:noFill/>
            <a:miter lim="800000"/>
            <a:headEnd/>
            <a:tailEnd/>
          </a:ln>
        </p:spPr>
        <p:txBody>
          <a:bodyPr>
            <a:spAutoFit/>
          </a:bodyPr>
          <a:lstStyle/>
          <a:p>
            <a:r>
              <a:rPr lang="en-US" b="1" i="1" dirty="0"/>
              <a:t>“Campus Technology</a:t>
            </a:r>
            <a:r>
              <a:rPr lang="en-US" b="1" dirty="0"/>
              <a:t> Magazine Spotlights Sinclair's Secure LAN Project” </a:t>
            </a:r>
            <a:endParaRPr lang="en-US" dirty="0"/>
          </a:p>
        </p:txBody>
      </p:sp>
      <p:sp>
        <p:nvSpPr>
          <p:cNvPr id="23560" name="Rectangle 6"/>
          <p:cNvSpPr>
            <a:spLocks noChangeArrowheads="1"/>
          </p:cNvSpPr>
          <p:nvPr/>
        </p:nvSpPr>
        <p:spPr bwMode="auto">
          <a:xfrm>
            <a:off x="838200" y="3733800"/>
            <a:ext cx="4572000" cy="923925"/>
          </a:xfrm>
          <a:prstGeom prst="rect">
            <a:avLst/>
          </a:prstGeom>
          <a:noFill/>
          <a:ln w="9525">
            <a:noFill/>
            <a:miter lim="800000"/>
            <a:headEnd/>
            <a:tailEnd/>
          </a:ln>
        </p:spPr>
        <p:txBody>
          <a:bodyPr>
            <a:spAutoFit/>
          </a:bodyPr>
          <a:lstStyle/>
          <a:p>
            <a:r>
              <a:rPr lang="en-US" dirty="0"/>
              <a:t>“Sinclair Community College selected as one of the winners in </a:t>
            </a:r>
            <a:r>
              <a:rPr lang="en-US" i="1" dirty="0"/>
              <a:t>Network World's Enterprise All-Star Award program</a:t>
            </a:r>
            <a:r>
              <a:rPr lang="en-US" dirty="0"/>
              <a:t>”</a:t>
            </a:r>
          </a:p>
        </p:txBody>
      </p:sp>
      <p:pic>
        <p:nvPicPr>
          <p:cNvPr id="23561" name="Picture 2" descr="2006 Campus Technology Innovators"/>
          <p:cNvPicPr>
            <a:picLocks noChangeAspect="1" noChangeArrowheads="1"/>
          </p:cNvPicPr>
          <p:nvPr/>
        </p:nvPicPr>
        <p:blipFill>
          <a:blip r:embed="rId3" cstate="print"/>
          <a:srcRect/>
          <a:stretch>
            <a:fillRect/>
          </a:stretch>
        </p:blipFill>
        <p:spPr bwMode="auto">
          <a:xfrm>
            <a:off x="0" y="-26008013"/>
            <a:ext cx="1143000" cy="847725"/>
          </a:xfrm>
          <a:prstGeom prst="rect">
            <a:avLst/>
          </a:prstGeom>
          <a:noFill/>
          <a:ln w="9525">
            <a:noFill/>
            <a:miter lim="800000"/>
            <a:headEnd/>
            <a:tailEnd/>
          </a:ln>
        </p:spPr>
      </p:pic>
      <p:pic>
        <p:nvPicPr>
          <p:cNvPr id="23562" name="Picture 4" descr="2006 Campus Technology Innovators"/>
          <p:cNvPicPr>
            <a:picLocks noChangeAspect="1" noChangeArrowheads="1"/>
          </p:cNvPicPr>
          <p:nvPr/>
        </p:nvPicPr>
        <p:blipFill>
          <a:blip r:embed="rId3" cstate="print"/>
          <a:srcRect/>
          <a:stretch>
            <a:fillRect/>
          </a:stretch>
        </p:blipFill>
        <p:spPr bwMode="auto">
          <a:xfrm>
            <a:off x="0" y="-26008013"/>
            <a:ext cx="1143000" cy="847725"/>
          </a:xfrm>
          <a:prstGeom prst="rect">
            <a:avLst/>
          </a:prstGeom>
          <a:noFill/>
          <a:ln w="9525">
            <a:noFill/>
            <a:miter lim="800000"/>
            <a:headEnd/>
            <a:tailEnd/>
          </a:ln>
        </p:spPr>
      </p:pic>
      <p:pic>
        <p:nvPicPr>
          <p:cNvPr id="23563" name="Picture 6" descr="2006 Campus Technology Innovators"/>
          <p:cNvPicPr>
            <a:picLocks noChangeAspect="1" noChangeArrowheads="1"/>
          </p:cNvPicPr>
          <p:nvPr/>
        </p:nvPicPr>
        <p:blipFill>
          <a:blip r:embed="rId3" cstate="print"/>
          <a:srcRect/>
          <a:stretch>
            <a:fillRect/>
          </a:stretch>
        </p:blipFill>
        <p:spPr bwMode="auto">
          <a:xfrm>
            <a:off x="6019800" y="4953000"/>
            <a:ext cx="1828800" cy="1355725"/>
          </a:xfrm>
          <a:prstGeom prst="rect">
            <a:avLst/>
          </a:prstGeom>
          <a:noFill/>
          <a:ln w="9525">
            <a:noFill/>
            <a:miter lim="800000"/>
            <a:headEnd/>
            <a:tailEnd/>
          </a:ln>
        </p:spPr>
      </p:pic>
      <p:pic>
        <p:nvPicPr>
          <p:cNvPr id="23564" name="Picture 8" descr="The 2007 Enterprise All-Star Issue"/>
          <p:cNvPicPr>
            <a:picLocks noChangeAspect="1" noChangeArrowheads="1"/>
          </p:cNvPicPr>
          <p:nvPr/>
        </p:nvPicPr>
        <p:blipFill>
          <a:blip r:embed="rId4" cstate="print"/>
          <a:srcRect/>
          <a:stretch>
            <a:fillRect/>
          </a:stretch>
        </p:blipFill>
        <p:spPr bwMode="auto">
          <a:xfrm>
            <a:off x="5105400" y="4114800"/>
            <a:ext cx="3821113" cy="619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066800"/>
          </a:xfrm>
        </p:spPr>
        <p:txBody>
          <a:bodyPr>
            <a:normAutofit/>
          </a:bodyPr>
          <a:lstStyle/>
          <a:p>
            <a:pPr eaLnBrk="1" fontAlgn="auto" hangingPunct="1">
              <a:spcAft>
                <a:spcPts val="0"/>
              </a:spcAft>
              <a:defRPr/>
            </a:pPr>
            <a:r>
              <a:rPr lang="en-US" dirty="0" smtClean="0"/>
              <a:t>Sinclair Community College</a:t>
            </a:r>
            <a:endParaRPr lang="en-US" dirty="0"/>
          </a:p>
        </p:txBody>
      </p:sp>
      <p:sp>
        <p:nvSpPr>
          <p:cNvPr id="12290" name="Content Placeholder 4"/>
          <p:cNvSpPr>
            <a:spLocks noGrp="1"/>
          </p:cNvSpPr>
          <p:nvPr>
            <p:ph idx="1"/>
          </p:nvPr>
        </p:nvSpPr>
        <p:spPr>
          <a:xfrm>
            <a:off x="457200" y="2057400"/>
            <a:ext cx="8229600" cy="4325112"/>
          </a:xfrm>
        </p:spPr>
        <p:txBody>
          <a:bodyPr>
            <a:normAutofit fontScale="92500" lnSpcReduction="20000"/>
          </a:bodyPr>
          <a:lstStyle/>
          <a:p>
            <a:pPr eaLnBrk="1" hangingPunct="1"/>
            <a:r>
              <a:rPr lang="en-US" dirty="0" smtClean="0"/>
              <a:t>Founded in 1887 as a YMCA </a:t>
            </a:r>
            <a:r>
              <a:rPr lang="en-US" dirty="0" smtClean="0"/>
              <a:t>night school.</a:t>
            </a:r>
          </a:p>
          <a:p>
            <a:pPr eaLnBrk="1" hangingPunct="1"/>
            <a:r>
              <a:rPr lang="en-US" dirty="0" smtClean="0"/>
              <a:t>David A. Sinclair was the director of the Dayton YMCA.</a:t>
            </a:r>
          </a:p>
          <a:p>
            <a:pPr eaLnBrk="1" hangingPunct="1"/>
            <a:r>
              <a:rPr lang="en-US" dirty="0" smtClean="0"/>
              <a:t>One </a:t>
            </a:r>
            <a:r>
              <a:rPr lang="en-US" dirty="0" smtClean="0"/>
              <a:t>of 20 board members of the League for Innovation in the Community College.</a:t>
            </a:r>
          </a:p>
          <a:p>
            <a:pPr eaLnBrk="1" hangingPunct="1"/>
            <a:r>
              <a:rPr lang="en-US" dirty="0" smtClean="0"/>
              <a:t>Has received more NSF grant funds than any other US Community College.</a:t>
            </a:r>
          </a:p>
          <a:p>
            <a:pPr eaLnBrk="1" hangingPunct="1"/>
            <a:r>
              <a:rPr lang="en-US" dirty="0" smtClean="0"/>
              <a:t>Lowest cost tuition in the state of Ohio ($51.20/hr).</a:t>
            </a:r>
          </a:p>
          <a:p>
            <a:pPr eaLnBrk="1" hangingPunct="1"/>
            <a:r>
              <a:rPr lang="en-US" dirty="0" smtClean="0"/>
              <a:t>26,000 students and 2,000 employees.</a:t>
            </a:r>
          </a:p>
          <a:p>
            <a:pPr eaLnBrk="1" hangingPunct="1"/>
            <a:r>
              <a:rPr lang="en-US" dirty="0" smtClean="0"/>
              <a:t>55 acre, 20 building Dayton campus.</a:t>
            </a:r>
          </a:p>
          <a:p>
            <a:pPr eaLnBrk="1" hangingPunct="1"/>
            <a:r>
              <a:rPr lang="en-US" dirty="0" smtClean="0"/>
              <a:t>5 remote sites, multiple partner locations.</a:t>
            </a:r>
          </a:p>
          <a:p>
            <a:pPr eaLnBrk="1" hangingPunct="1"/>
            <a:r>
              <a:rPr lang="en-US" dirty="0" smtClean="0"/>
              <a:t>240 servers, 5,400 PCs, 80 TB storage.</a:t>
            </a:r>
          </a:p>
          <a:p>
            <a:pPr eaLnBrk="1" hangingPunct="1"/>
            <a:endParaRPr lang="en-US"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533400"/>
            <a:ext cx="8229600" cy="1069848"/>
          </a:xfrm>
        </p:spPr>
        <p:txBody>
          <a:bodyPr/>
          <a:lstStyle/>
          <a:p>
            <a:pPr eaLnBrk="1" fontAlgn="auto" hangingPunct="1">
              <a:spcAft>
                <a:spcPts val="0"/>
              </a:spcAft>
              <a:defRPr/>
            </a:pPr>
            <a:r>
              <a:rPr lang="en-US" dirty="0" smtClean="0"/>
              <a:t>Issues</a:t>
            </a:r>
          </a:p>
        </p:txBody>
      </p:sp>
      <p:sp>
        <p:nvSpPr>
          <p:cNvPr id="24579" name="Rectangle 3"/>
          <p:cNvSpPr>
            <a:spLocks noGrp="1" noChangeArrowheads="1"/>
          </p:cNvSpPr>
          <p:nvPr>
            <p:ph type="body" idx="4294967295"/>
          </p:nvPr>
        </p:nvSpPr>
        <p:spPr>
          <a:xfrm>
            <a:off x="914400" y="1600200"/>
            <a:ext cx="7772400" cy="4530725"/>
          </a:xfrm>
        </p:spPr>
        <p:txBody>
          <a:bodyPr/>
          <a:lstStyle/>
          <a:p>
            <a:pPr eaLnBrk="1" hangingPunct="1"/>
            <a:r>
              <a:rPr lang="en-US" sz="2000" dirty="0" smtClean="0"/>
              <a:t>Each component acts on its own – DHCP, PC, Windows, switch, Radius</a:t>
            </a:r>
          </a:p>
          <a:p>
            <a:pPr eaLnBrk="1" hangingPunct="1"/>
            <a:r>
              <a:rPr lang="en-US" sz="2000" dirty="0" smtClean="0"/>
              <a:t>Timing and delays in Windows login</a:t>
            </a:r>
          </a:p>
          <a:p>
            <a:pPr lvl="1" eaLnBrk="1" hangingPunct="1"/>
            <a:r>
              <a:rPr lang="en-US" sz="1800" dirty="0" smtClean="0"/>
              <a:t>PXE boot</a:t>
            </a:r>
          </a:p>
          <a:p>
            <a:pPr lvl="1" eaLnBrk="1" hangingPunct="1"/>
            <a:r>
              <a:rPr lang="en-US" sz="1800" dirty="0" smtClean="0"/>
              <a:t>Auto-negotiation issues</a:t>
            </a:r>
          </a:p>
          <a:p>
            <a:pPr lvl="1" eaLnBrk="1" hangingPunct="1"/>
            <a:r>
              <a:rPr lang="en-US" sz="1800" dirty="0" smtClean="0"/>
              <a:t>Transition time from purgatory</a:t>
            </a:r>
          </a:p>
          <a:p>
            <a:pPr eaLnBrk="1" hangingPunct="1"/>
            <a:r>
              <a:rPr lang="en-US" sz="2000" dirty="0" smtClean="0"/>
              <a:t>No central repository of status or actions taken</a:t>
            </a:r>
          </a:p>
          <a:p>
            <a:pPr eaLnBrk="1" hangingPunct="1"/>
            <a:r>
              <a:rPr lang="en-US" sz="2000" dirty="0" smtClean="0"/>
              <a:t>Staffing models to develop new skills in front-line support</a:t>
            </a:r>
          </a:p>
          <a:p>
            <a:pPr eaLnBrk="1" hangingPunct="1"/>
            <a:r>
              <a:rPr lang="en-US" sz="2000" dirty="0" smtClean="0"/>
              <a:t>Can’t afford to involve systems and network engineers in troubleshooting PCs</a:t>
            </a:r>
          </a:p>
          <a:p>
            <a:pPr eaLnBrk="1" hangingPunct="1"/>
            <a:r>
              <a:rPr lang="en-US" sz="2000" dirty="0" smtClean="0"/>
              <a:t>Dynamic egress – related to role-based dynamic VLAN assignment</a:t>
            </a:r>
          </a:p>
          <a:p>
            <a:pPr eaLnBrk="1" hangingPunct="1"/>
            <a:r>
              <a:rPr lang="en-US" sz="2000" dirty="0" smtClean="0"/>
              <a:t>Knowing what you have</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533400"/>
            <a:ext cx="8229600" cy="1143000"/>
          </a:xfrm>
        </p:spPr>
        <p:txBody>
          <a:bodyPr/>
          <a:lstStyle/>
          <a:p>
            <a:pPr eaLnBrk="1" fontAlgn="auto" hangingPunct="1">
              <a:spcAft>
                <a:spcPts val="0"/>
              </a:spcAft>
              <a:defRPr/>
            </a:pPr>
            <a:r>
              <a:rPr lang="en-US" dirty="0" smtClean="0"/>
              <a:t>Balancing Value Against Issues</a:t>
            </a:r>
          </a:p>
        </p:txBody>
      </p:sp>
      <p:sp>
        <p:nvSpPr>
          <p:cNvPr id="25603" name="Text Placeholder 23"/>
          <p:cNvSpPr>
            <a:spLocks noGrp="1"/>
          </p:cNvSpPr>
          <p:nvPr>
            <p:ph type="body" idx="4294967295"/>
          </p:nvPr>
        </p:nvSpPr>
        <p:spPr>
          <a:xfrm>
            <a:off x="0" y="1951038"/>
            <a:ext cx="3735388" cy="639762"/>
          </a:xfrm>
        </p:spPr>
        <p:txBody>
          <a:bodyPr/>
          <a:lstStyle/>
          <a:p>
            <a:pPr eaLnBrk="1" hangingPunct="1"/>
            <a:r>
              <a:rPr lang="en-US" dirty="0" smtClean="0"/>
              <a:t>Benefits</a:t>
            </a:r>
          </a:p>
        </p:txBody>
      </p:sp>
      <p:sp>
        <p:nvSpPr>
          <p:cNvPr id="25604" name="Content Placeholder 24"/>
          <p:cNvSpPr>
            <a:spLocks noGrp="1"/>
          </p:cNvSpPr>
          <p:nvPr>
            <p:ph sz="half" idx="4294967295"/>
          </p:nvPr>
        </p:nvSpPr>
        <p:spPr>
          <a:xfrm>
            <a:off x="0" y="2590800"/>
            <a:ext cx="3735388" cy="3951288"/>
          </a:xfrm>
        </p:spPr>
        <p:txBody>
          <a:bodyPr/>
          <a:lstStyle/>
          <a:p>
            <a:pPr eaLnBrk="1" hangingPunct="1"/>
            <a:r>
              <a:rPr lang="en-US" dirty="0" smtClean="0"/>
              <a:t>Improved security</a:t>
            </a:r>
          </a:p>
          <a:p>
            <a:pPr eaLnBrk="1" hangingPunct="1"/>
            <a:endParaRPr lang="en-US" dirty="0" smtClean="0"/>
          </a:p>
          <a:p>
            <a:pPr eaLnBrk="1" hangingPunct="1"/>
            <a:endParaRPr lang="en-US" dirty="0" smtClean="0"/>
          </a:p>
        </p:txBody>
      </p:sp>
      <p:sp>
        <p:nvSpPr>
          <p:cNvPr id="25605" name="Text Placeholder 25"/>
          <p:cNvSpPr>
            <a:spLocks noGrp="1"/>
          </p:cNvSpPr>
          <p:nvPr>
            <p:ph type="body" sz="quarter" idx="4294967295"/>
          </p:nvPr>
        </p:nvSpPr>
        <p:spPr>
          <a:xfrm>
            <a:off x="5102225" y="1874838"/>
            <a:ext cx="4041775" cy="639762"/>
          </a:xfrm>
        </p:spPr>
        <p:txBody>
          <a:bodyPr/>
          <a:lstStyle/>
          <a:p>
            <a:pPr eaLnBrk="1" hangingPunct="1"/>
            <a:r>
              <a:rPr lang="en-US" dirty="0" smtClean="0"/>
              <a:t>Costs</a:t>
            </a:r>
          </a:p>
        </p:txBody>
      </p:sp>
      <p:sp>
        <p:nvSpPr>
          <p:cNvPr id="25606" name="Content Placeholder 26"/>
          <p:cNvSpPr>
            <a:spLocks noGrp="1"/>
          </p:cNvSpPr>
          <p:nvPr>
            <p:ph sz="quarter" idx="4294967295"/>
          </p:nvPr>
        </p:nvSpPr>
        <p:spPr>
          <a:xfrm>
            <a:off x="5102225" y="2514600"/>
            <a:ext cx="4041775" cy="3951288"/>
          </a:xfrm>
        </p:spPr>
        <p:txBody>
          <a:bodyPr>
            <a:normAutofit lnSpcReduction="10000"/>
          </a:bodyPr>
          <a:lstStyle/>
          <a:p>
            <a:pPr eaLnBrk="1" hangingPunct="1"/>
            <a:r>
              <a:rPr lang="en-US" dirty="0" smtClean="0"/>
              <a:t>Intermittent failures</a:t>
            </a:r>
          </a:p>
          <a:p>
            <a:pPr eaLnBrk="1" hangingPunct="1"/>
            <a:endParaRPr lang="en-US" dirty="0" smtClean="0"/>
          </a:p>
          <a:p>
            <a:pPr eaLnBrk="1" hangingPunct="1"/>
            <a:r>
              <a:rPr lang="en-US" dirty="0" smtClean="0"/>
              <a:t>Troubleshooting complexity</a:t>
            </a:r>
          </a:p>
          <a:p>
            <a:pPr eaLnBrk="1" hangingPunct="1"/>
            <a:endParaRPr lang="en-US" dirty="0" smtClean="0"/>
          </a:p>
          <a:p>
            <a:pPr eaLnBrk="1" hangingPunct="1"/>
            <a:r>
              <a:rPr lang="en-US" dirty="0" smtClean="0"/>
              <a:t>Continual learning</a:t>
            </a:r>
          </a:p>
          <a:p>
            <a:pPr eaLnBrk="1" hangingPunct="1"/>
            <a:endParaRPr lang="en-US" dirty="0" smtClean="0"/>
          </a:p>
          <a:p>
            <a:pPr eaLnBrk="1" hangingPunct="1"/>
            <a:r>
              <a:rPr lang="en-US" dirty="0" smtClean="0"/>
              <a:t>Additional procedures</a:t>
            </a:r>
          </a:p>
          <a:p>
            <a:pPr eaLnBrk="1" hangingPunct="1"/>
            <a:endParaRPr lang="en-US" dirty="0" smtClean="0"/>
          </a:p>
        </p:txBody>
      </p:sp>
      <p:pic>
        <p:nvPicPr>
          <p:cNvPr id="28691" name="Picture 19" descr="C:\Users\scott.mccollum\AppData\Local\Microsoft\Windows\Temporary Internet Files\Content.IE5\H7Z016V7\MC900020842[1].wmf"/>
          <p:cNvPicPr>
            <a:picLocks noChangeAspect="1" noChangeArrowheads="1"/>
          </p:cNvPicPr>
          <p:nvPr/>
        </p:nvPicPr>
        <p:blipFill>
          <a:blip r:embed="rId2" cstate="print">
            <a:lum contrast="-100000"/>
          </a:blip>
          <a:srcRect/>
          <a:stretch>
            <a:fillRect/>
          </a:stretch>
        </p:blipFill>
        <p:spPr bwMode="auto">
          <a:xfrm>
            <a:off x="762000" y="3341688"/>
            <a:ext cx="3597275" cy="2978150"/>
          </a:xfrm>
          <a:prstGeom prst="rect">
            <a:avLst/>
          </a:prstGeom>
          <a:noFill/>
          <a:effectLst>
            <a:outerShdw blurRad="50800" dist="50800" dir="5400000" algn="ctr" rotWithShape="0">
              <a:schemeClr val="accent5">
                <a:alpha val="0"/>
              </a:schemeClr>
            </a:outerShdw>
          </a:effec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66"/>
          <p:cNvCxnSpPr>
            <a:stCxn id="1034" idx="3"/>
          </p:cNvCxnSpPr>
          <p:nvPr/>
        </p:nvCxnSpPr>
        <p:spPr>
          <a:xfrm flipV="1">
            <a:off x="2543175" y="2819400"/>
            <a:ext cx="1343025" cy="14288"/>
          </a:xfrm>
          <a:prstGeom prst="line">
            <a:avLst/>
          </a:prstGeom>
          <a:ln w="19050">
            <a:solidFill>
              <a:srgbClr val="00B050"/>
            </a:solidFill>
            <a:tailEnd type="none"/>
          </a:ln>
        </p:spPr>
        <p:style>
          <a:lnRef idx="1">
            <a:schemeClr val="accent1"/>
          </a:lnRef>
          <a:fillRef idx="0">
            <a:schemeClr val="accent1"/>
          </a:fillRef>
          <a:effectRef idx="0">
            <a:schemeClr val="accent1"/>
          </a:effectRef>
          <a:fontRef idx="minor">
            <a:schemeClr val="tx1"/>
          </a:fontRef>
        </p:style>
      </p:cxnSp>
      <p:pic>
        <p:nvPicPr>
          <p:cNvPr id="26627" name="Picture 15"/>
          <p:cNvPicPr>
            <a:picLocks noChangeAspect="1" noChangeArrowheads="1"/>
          </p:cNvPicPr>
          <p:nvPr/>
        </p:nvPicPr>
        <p:blipFill>
          <a:blip r:embed="rId2" cstate="print"/>
          <a:srcRect/>
          <a:stretch>
            <a:fillRect/>
          </a:stretch>
        </p:blipFill>
        <p:spPr bwMode="auto">
          <a:xfrm>
            <a:off x="1981200" y="3657600"/>
            <a:ext cx="3505200" cy="2416175"/>
          </a:xfrm>
          <a:prstGeom prst="rect">
            <a:avLst/>
          </a:prstGeom>
          <a:noFill/>
          <a:ln w="9525">
            <a:noFill/>
            <a:miter lim="800000"/>
            <a:headEnd/>
            <a:tailEnd/>
          </a:ln>
        </p:spPr>
      </p:pic>
      <p:sp>
        <p:nvSpPr>
          <p:cNvPr id="17412" name="Rectangle 6"/>
          <p:cNvSpPr>
            <a:spLocks noGrp="1" noChangeArrowheads="1"/>
          </p:cNvSpPr>
          <p:nvPr>
            <p:ph type="title"/>
          </p:nvPr>
        </p:nvSpPr>
        <p:spPr>
          <a:xfrm>
            <a:off x="457200" y="762000"/>
            <a:ext cx="8229600" cy="1069848"/>
          </a:xfrm>
        </p:spPr>
        <p:txBody>
          <a:bodyPr>
            <a:normAutofit fontScale="90000"/>
          </a:bodyPr>
          <a:lstStyle/>
          <a:p>
            <a:pPr eaLnBrk="1" fontAlgn="auto" hangingPunct="1">
              <a:spcAft>
                <a:spcPts val="0"/>
              </a:spcAft>
              <a:defRPr/>
            </a:pPr>
            <a:r>
              <a:rPr lang="en-US" dirty="0" smtClean="0"/>
              <a:t>Network Authentication - </a:t>
            </a:r>
            <a:br>
              <a:rPr lang="en-US" dirty="0" smtClean="0"/>
            </a:br>
            <a:r>
              <a:rPr lang="en-US" dirty="0" smtClean="0"/>
              <a:t>with NAC Appliance</a:t>
            </a:r>
          </a:p>
        </p:txBody>
      </p:sp>
      <p:pic>
        <p:nvPicPr>
          <p:cNvPr id="26629" name="Picture 9"/>
          <p:cNvPicPr>
            <a:picLocks noChangeAspect="1" noChangeArrowheads="1"/>
          </p:cNvPicPr>
          <p:nvPr/>
        </p:nvPicPr>
        <p:blipFill>
          <a:blip r:embed="rId3" cstate="print"/>
          <a:srcRect/>
          <a:stretch>
            <a:fillRect/>
          </a:stretch>
        </p:blipFill>
        <p:spPr bwMode="auto">
          <a:xfrm>
            <a:off x="3886200" y="2286000"/>
            <a:ext cx="638175" cy="1019175"/>
          </a:xfrm>
          <a:prstGeom prst="rect">
            <a:avLst/>
          </a:prstGeom>
          <a:noFill/>
          <a:ln w="9525">
            <a:noFill/>
            <a:miter lim="800000"/>
            <a:headEnd/>
            <a:tailEnd/>
          </a:ln>
        </p:spPr>
      </p:pic>
      <p:pic>
        <p:nvPicPr>
          <p:cNvPr id="26630" name="Picture 10"/>
          <p:cNvPicPr>
            <a:picLocks noChangeAspect="1" noChangeArrowheads="1"/>
          </p:cNvPicPr>
          <p:nvPr/>
        </p:nvPicPr>
        <p:blipFill>
          <a:blip r:embed="rId4" cstate="print"/>
          <a:srcRect/>
          <a:stretch>
            <a:fillRect/>
          </a:stretch>
        </p:blipFill>
        <p:spPr bwMode="auto">
          <a:xfrm>
            <a:off x="1524000" y="2362200"/>
            <a:ext cx="1019175" cy="942975"/>
          </a:xfrm>
          <a:prstGeom prst="rect">
            <a:avLst/>
          </a:prstGeom>
          <a:noFill/>
          <a:ln w="9525">
            <a:noFill/>
            <a:miter lim="800000"/>
            <a:headEnd/>
            <a:tailEnd/>
          </a:ln>
        </p:spPr>
      </p:pic>
      <p:pic>
        <p:nvPicPr>
          <p:cNvPr id="26631" name="Picture 13"/>
          <p:cNvPicPr>
            <a:picLocks noChangeAspect="1" noChangeArrowheads="1"/>
          </p:cNvPicPr>
          <p:nvPr/>
        </p:nvPicPr>
        <p:blipFill>
          <a:blip r:embed="rId5" cstate="print"/>
          <a:srcRect/>
          <a:stretch>
            <a:fillRect/>
          </a:stretch>
        </p:blipFill>
        <p:spPr bwMode="auto">
          <a:xfrm>
            <a:off x="6324600" y="4267200"/>
            <a:ext cx="1200150" cy="1047750"/>
          </a:xfrm>
          <a:prstGeom prst="rect">
            <a:avLst/>
          </a:prstGeom>
          <a:noFill/>
          <a:ln w="9525">
            <a:noFill/>
            <a:miter lim="800000"/>
            <a:headEnd/>
            <a:tailEnd/>
          </a:ln>
        </p:spPr>
      </p:pic>
      <p:pic>
        <p:nvPicPr>
          <p:cNvPr id="26632" name="Picture 14"/>
          <p:cNvPicPr>
            <a:picLocks noChangeAspect="1" noChangeArrowheads="1"/>
          </p:cNvPicPr>
          <p:nvPr/>
        </p:nvPicPr>
        <p:blipFill>
          <a:blip r:embed="rId6" cstate="print"/>
          <a:srcRect/>
          <a:stretch>
            <a:fillRect/>
          </a:stretch>
        </p:blipFill>
        <p:spPr bwMode="auto">
          <a:xfrm>
            <a:off x="6248400" y="3124200"/>
            <a:ext cx="1457325" cy="1000125"/>
          </a:xfrm>
          <a:prstGeom prst="rect">
            <a:avLst/>
          </a:prstGeom>
          <a:noFill/>
          <a:ln w="9525">
            <a:noFill/>
            <a:miter lim="800000"/>
            <a:headEnd/>
            <a:tailEnd/>
          </a:ln>
        </p:spPr>
      </p:pic>
      <p:cxnSp>
        <p:nvCxnSpPr>
          <p:cNvPr id="28" name="Straight Connector 27"/>
          <p:cNvCxnSpPr>
            <a:endCxn id="1037" idx="1"/>
          </p:cNvCxnSpPr>
          <p:nvPr/>
        </p:nvCxnSpPr>
        <p:spPr>
          <a:xfrm>
            <a:off x="4800600" y="4572000"/>
            <a:ext cx="1524000" cy="21907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4800600" y="3733800"/>
            <a:ext cx="1447800" cy="7620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V="1">
            <a:off x="3740944" y="3726656"/>
            <a:ext cx="962025" cy="61913"/>
          </a:xfrm>
          <a:prstGeom prst="line">
            <a:avLst/>
          </a:prstGeom>
          <a:ln w="1905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V="1">
            <a:off x="3740944" y="3726656"/>
            <a:ext cx="962025" cy="61913"/>
          </a:xfrm>
          <a:prstGeom prst="line">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flipH="1">
            <a:off x="3740944" y="3802856"/>
            <a:ext cx="962025" cy="61913"/>
          </a:xfrm>
          <a:prstGeom prst="line">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6638" name="Picture 15"/>
          <p:cNvPicPr>
            <a:picLocks noChangeAspect="1" noChangeArrowheads="1"/>
          </p:cNvPicPr>
          <p:nvPr/>
        </p:nvPicPr>
        <p:blipFill>
          <a:blip r:embed="rId7" cstate="print"/>
          <a:srcRect/>
          <a:stretch>
            <a:fillRect/>
          </a:stretch>
        </p:blipFill>
        <p:spPr bwMode="auto">
          <a:xfrm>
            <a:off x="5029200" y="2438400"/>
            <a:ext cx="1533525" cy="276225"/>
          </a:xfrm>
          <a:prstGeom prst="rect">
            <a:avLst/>
          </a:prstGeom>
          <a:noFill/>
          <a:ln w="9525">
            <a:noFill/>
            <a:miter lim="800000"/>
            <a:headEnd/>
            <a:tailEnd/>
          </a:ln>
        </p:spPr>
      </p:pic>
      <p:cxnSp>
        <p:nvCxnSpPr>
          <p:cNvPr id="21" name="Straight Connector 20"/>
          <p:cNvCxnSpPr>
            <a:endCxn id="20" idx="1"/>
          </p:cNvCxnSpPr>
          <p:nvPr/>
        </p:nvCxnSpPr>
        <p:spPr>
          <a:xfrm rot="5400000" flipH="1" flipV="1">
            <a:off x="3879056" y="3117057"/>
            <a:ext cx="1690687" cy="6096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514600" y="2819400"/>
            <a:ext cx="1390650" cy="14288"/>
          </a:xfrm>
          <a:prstGeom prst="line">
            <a:avLst/>
          </a:prstGeom>
          <a:ln/>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a:xfrm flipV="1">
            <a:off x="2590800" y="2819400"/>
            <a:ext cx="1343025" cy="38100"/>
          </a:xfrm>
          <a:prstGeom prst="line">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20" idx="1"/>
          </p:cNvCxnSpPr>
          <p:nvPr/>
        </p:nvCxnSpPr>
        <p:spPr>
          <a:xfrm rot="5400000" flipH="1" flipV="1">
            <a:off x="3879056" y="3117057"/>
            <a:ext cx="1690687" cy="609600"/>
          </a:xfrm>
          <a:prstGeom prst="line">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0800000" flipV="1">
            <a:off x="4419600" y="2590800"/>
            <a:ext cx="609600" cy="1690687"/>
          </a:xfrm>
          <a:prstGeom prst="line">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477000" y="1981200"/>
            <a:ext cx="1214438" cy="276225"/>
          </a:xfrm>
          <a:prstGeom prst="rect">
            <a:avLst/>
          </a:prstGeom>
          <a:solidFill>
            <a:schemeClr val="bg1"/>
          </a:solidFill>
        </p:spPr>
        <p:txBody>
          <a:bodyPr wrap="none">
            <a:spAutoFit/>
          </a:bodyPr>
          <a:lstStyle/>
          <a:p>
            <a:pPr>
              <a:defRPr/>
            </a:pPr>
            <a:r>
              <a:rPr lang="en-US" sz="1200" dirty="0"/>
              <a:t>NAC Appliance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linds(horizontal)">
                                      <p:cBhvr>
                                        <p:cTn id="12" dur="500"/>
                                        <p:tgtEl>
                                          <p:spTgt spid="32"/>
                                        </p:tgtEl>
                                      </p:cBhvr>
                                    </p:animEffect>
                                  </p:childTnLst>
                                </p:cTn>
                              </p:par>
                              <p:par>
                                <p:cTn id="13" presetID="3" presetClass="entr" presetSubtype="1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linds(horizontal)">
                                      <p:cBhvr>
                                        <p:cTn id="15" dur="500"/>
                                        <p:tgtEl>
                                          <p:spTgt spid="31"/>
                                        </p:tgtEl>
                                      </p:cBhvr>
                                    </p:animEffect>
                                  </p:childTnLst>
                                </p:cTn>
                              </p:par>
                              <p:par>
                                <p:cTn id="16" presetID="9" presetClass="exit" presetSubtype="0" fill="hold" nodeType="withEffect">
                                  <p:stCondLst>
                                    <p:cond delay="0"/>
                                  </p:stCondLst>
                                  <p:childTnLst>
                                    <p:animEffect transition="out" filter="dissolve">
                                      <p:cBhvr>
                                        <p:cTn id="17" dur="500"/>
                                        <p:tgtEl>
                                          <p:spTgt spid="25"/>
                                        </p:tgtEl>
                                      </p:cBhvr>
                                    </p:animEffect>
                                    <p:set>
                                      <p:cBhvr>
                                        <p:cTn id="18" dur="1" fill="hold">
                                          <p:stCondLst>
                                            <p:cond delay="499"/>
                                          </p:stCondLst>
                                        </p:cTn>
                                        <p:tgtEl>
                                          <p:spTgt spid="2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nodeType="clickEffect">
                                  <p:stCondLst>
                                    <p:cond delay="0"/>
                                  </p:stCondLst>
                                  <p:childTnLst>
                                    <p:animEffect transition="out" filter="dissolve">
                                      <p:cBhvr>
                                        <p:cTn id="22" dur="500"/>
                                        <p:tgtEl>
                                          <p:spTgt spid="32"/>
                                        </p:tgtEl>
                                      </p:cBhvr>
                                    </p:animEffect>
                                    <p:set>
                                      <p:cBhvr>
                                        <p:cTn id="23" dur="1" fill="hold">
                                          <p:stCondLst>
                                            <p:cond delay="499"/>
                                          </p:stCondLst>
                                        </p:cTn>
                                        <p:tgtEl>
                                          <p:spTgt spid="32"/>
                                        </p:tgtEl>
                                        <p:attrNameLst>
                                          <p:attrName>style.visibility</p:attrName>
                                        </p:attrNameLst>
                                      </p:cBhvr>
                                      <p:to>
                                        <p:strVal val="hidden"/>
                                      </p:to>
                                    </p:set>
                                  </p:childTnLst>
                                </p:cTn>
                              </p:par>
                              <p:par>
                                <p:cTn id="24" presetID="9" presetClass="exit" presetSubtype="0" fill="hold" nodeType="withEffect">
                                  <p:stCondLst>
                                    <p:cond delay="0"/>
                                  </p:stCondLst>
                                  <p:childTnLst>
                                    <p:animEffect transition="out" filter="dissolve">
                                      <p:cBhvr>
                                        <p:cTn id="25" dur="500"/>
                                        <p:tgtEl>
                                          <p:spTgt spid="31"/>
                                        </p:tgtEl>
                                      </p:cBhvr>
                                    </p:animEffect>
                                    <p:set>
                                      <p:cBhvr>
                                        <p:cTn id="26" dur="1" fill="hold">
                                          <p:stCondLst>
                                            <p:cond delay="499"/>
                                          </p:stCondLst>
                                        </p:cTn>
                                        <p:tgtEl>
                                          <p:spTgt spid="31"/>
                                        </p:tgtEl>
                                        <p:attrNameLst>
                                          <p:attrName>style.visibility</p:attrName>
                                        </p:attrNameLst>
                                      </p:cBhvr>
                                      <p:to>
                                        <p:strVal val="hidden"/>
                                      </p:to>
                                    </p:set>
                                  </p:childTnLst>
                                </p:cTn>
                              </p:par>
                              <p:par>
                                <p:cTn id="27" presetID="3" presetClass="entr" presetSubtype="1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blinds(horizontal)">
                                      <p:cBhvr>
                                        <p:cTn id="29" dur="500"/>
                                        <p:tgtEl>
                                          <p:spTgt spid="35"/>
                                        </p:tgtEl>
                                      </p:cBhvr>
                                    </p:animEffect>
                                  </p:childTnLst>
                                </p:cTn>
                              </p:par>
                              <p:par>
                                <p:cTn id="30" presetID="3" presetClass="entr" presetSubtype="10" fill="hold" nodeType="with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blinds(horizontal)">
                                      <p:cBhvr>
                                        <p:cTn id="32" dur="500"/>
                                        <p:tgtEl>
                                          <p:spTgt spid="6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nodeType="clickEffect">
                                  <p:stCondLst>
                                    <p:cond delay="0"/>
                                  </p:stCondLst>
                                  <p:childTnLst>
                                    <p:animEffect transition="out" filter="blinds(horizontal)">
                                      <p:cBhvr>
                                        <p:cTn id="36" dur="500"/>
                                        <p:tgtEl>
                                          <p:spTgt spid="35"/>
                                        </p:tgtEl>
                                      </p:cBhvr>
                                    </p:animEffect>
                                    <p:set>
                                      <p:cBhvr>
                                        <p:cTn id="37" dur="1" fill="hold">
                                          <p:stCondLst>
                                            <p:cond delay="499"/>
                                          </p:stCondLst>
                                        </p:cTn>
                                        <p:tgtEl>
                                          <p:spTgt spid="35"/>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500"/>
                                        <p:tgtEl>
                                          <p:spTgt spid="60"/>
                                        </p:tgtEl>
                                      </p:cBhvr>
                                    </p:animEffect>
                                    <p:set>
                                      <p:cBhvr>
                                        <p:cTn id="40" dur="1" fill="hold">
                                          <p:stCondLst>
                                            <p:cond delay="499"/>
                                          </p:stCondLst>
                                        </p:cTn>
                                        <p:tgtEl>
                                          <p:spTgt spid="60"/>
                                        </p:tgtEl>
                                        <p:attrNameLst>
                                          <p:attrName>style.visibility</p:attrName>
                                        </p:attrNameLst>
                                      </p:cBhvr>
                                      <p:to>
                                        <p:strVal val="hidden"/>
                                      </p:to>
                                    </p:set>
                                  </p:childTnLst>
                                </p:cTn>
                              </p:par>
                              <p:par>
                                <p:cTn id="41" presetID="7" presetClass="emph" presetSubtype="2" fill="hold" nodeType="withEffect">
                                  <p:stCondLst>
                                    <p:cond delay="0"/>
                                  </p:stCondLst>
                                  <p:childTnLst>
                                    <p:animClr clrSpc="rgb" dir="cw">
                                      <p:cBhvr>
                                        <p:cTn id="42" dur="500" fill="hold"/>
                                        <p:tgtEl>
                                          <p:spTgt spid="17"/>
                                        </p:tgtEl>
                                        <p:attrNameLst>
                                          <p:attrName>stroke.color</p:attrName>
                                        </p:attrNameLst>
                                      </p:cBhvr>
                                      <p:to>
                                        <a:srgbClr val="00CC00"/>
                                      </p:to>
                                    </p:animClr>
                                    <p:set>
                                      <p:cBhvr>
                                        <p:cTn id="43" dur="500" fill="hold"/>
                                        <p:tgtEl>
                                          <p:spTgt spid="17"/>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9"/>
          <p:cNvSpPr>
            <a:spLocks noGrp="1"/>
          </p:cNvSpPr>
          <p:nvPr>
            <p:ph type="title"/>
          </p:nvPr>
        </p:nvSpPr>
        <p:spPr>
          <a:xfrm>
            <a:off x="457200" y="533400"/>
            <a:ext cx="8229600" cy="1143000"/>
          </a:xfrm>
        </p:spPr>
        <p:txBody>
          <a:bodyPr/>
          <a:lstStyle/>
          <a:p>
            <a:pPr eaLnBrk="1" fontAlgn="auto" hangingPunct="1">
              <a:spcAft>
                <a:spcPts val="0"/>
              </a:spcAft>
              <a:defRPr/>
            </a:pPr>
            <a:r>
              <a:rPr lang="en-US" dirty="0" smtClean="0"/>
              <a:t>Enterasys NAC Solution</a:t>
            </a:r>
          </a:p>
        </p:txBody>
      </p:sp>
      <p:sp>
        <p:nvSpPr>
          <p:cNvPr id="27651" name="Content Placeholder 10"/>
          <p:cNvSpPr>
            <a:spLocks noGrp="1"/>
          </p:cNvSpPr>
          <p:nvPr>
            <p:ph idx="4294967295"/>
          </p:nvPr>
        </p:nvSpPr>
        <p:spPr>
          <a:xfrm>
            <a:off x="762000" y="1828800"/>
            <a:ext cx="7772400" cy="4530725"/>
          </a:xfrm>
        </p:spPr>
        <p:txBody>
          <a:bodyPr/>
          <a:lstStyle/>
          <a:p>
            <a:pPr eaLnBrk="1" hangingPunct="1"/>
            <a:r>
              <a:rPr lang="en-US" dirty="0" smtClean="0"/>
              <a:t>What are the benefits from the implementation of the NAC solution?</a:t>
            </a:r>
          </a:p>
          <a:p>
            <a:pPr eaLnBrk="1" hangingPunct="1"/>
            <a:r>
              <a:rPr lang="en-US" dirty="0" smtClean="0"/>
              <a:t>How can we improve response time to network access failures?</a:t>
            </a:r>
          </a:p>
          <a:p>
            <a:pPr eaLnBrk="1" hangingPunct="1"/>
            <a:r>
              <a:rPr lang="en-US" dirty="0" smtClean="0"/>
              <a:t>What are other ways we can provide greater access to network resources while keeping a high level of security?</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838200"/>
            <a:ext cx="8229600" cy="1069848"/>
          </a:xfrm>
        </p:spPr>
        <p:txBody>
          <a:bodyPr>
            <a:normAutofit fontScale="90000"/>
          </a:bodyPr>
          <a:lstStyle/>
          <a:p>
            <a:pPr eaLnBrk="1" fontAlgn="auto" hangingPunct="1">
              <a:spcAft>
                <a:spcPts val="0"/>
              </a:spcAft>
              <a:defRPr/>
            </a:pPr>
            <a:r>
              <a:rPr lang="en-US" sz="3600" dirty="0" smtClean="0"/>
              <a:t>Leverage Existing</a:t>
            </a:r>
            <a:br>
              <a:rPr lang="en-US" sz="3600" dirty="0" smtClean="0"/>
            </a:br>
            <a:r>
              <a:rPr lang="en-US" sz="3600" dirty="0" smtClean="0"/>
              <a:t>Policy-Enabled Architecture</a:t>
            </a:r>
          </a:p>
        </p:txBody>
      </p:sp>
      <p:sp>
        <p:nvSpPr>
          <p:cNvPr id="28675" name="Content Placeholder 2"/>
          <p:cNvSpPr>
            <a:spLocks noGrp="1"/>
          </p:cNvSpPr>
          <p:nvPr>
            <p:ph idx="4294967295"/>
          </p:nvPr>
        </p:nvSpPr>
        <p:spPr>
          <a:xfrm>
            <a:off x="533400" y="2057400"/>
            <a:ext cx="7772400" cy="4530725"/>
          </a:xfrm>
        </p:spPr>
        <p:txBody>
          <a:bodyPr/>
          <a:lstStyle/>
          <a:p>
            <a:r>
              <a:rPr lang="en-US" sz="1800" dirty="0"/>
              <a:t>Security and compliance mandates require “Least Privilege”</a:t>
            </a:r>
          </a:p>
          <a:p>
            <a:pPr lvl="1"/>
            <a:r>
              <a:rPr lang="en-US" sz="1600" dirty="0">
                <a:solidFill>
                  <a:schemeClr val="tx1"/>
                </a:solidFill>
              </a:rPr>
              <a:t>Limit users access to only those resources they need to do their job</a:t>
            </a:r>
          </a:p>
          <a:p>
            <a:pPr lvl="1"/>
            <a:r>
              <a:rPr lang="en-US" sz="1600" dirty="0">
                <a:solidFill>
                  <a:schemeClr val="tx1"/>
                </a:solidFill>
              </a:rPr>
              <a:t>What a user Needs and want they want are often different</a:t>
            </a:r>
          </a:p>
          <a:p>
            <a:pPr lvl="1"/>
            <a:r>
              <a:rPr lang="en-US" sz="1600" dirty="0">
                <a:solidFill>
                  <a:schemeClr val="tx1"/>
                </a:solidFill>
              </a:rPr>
              <a:t>Should control which resources a user is authorized to access </a:t>
            </a:r>
          </a:p>
          <a:p>
            <a:pPr lvl="1"/>
            <a:r>
              <a:rPr lang="en-US" sz="1600" dirty="0">
                <a:solidFill>
                  <a:schemeClr val="tx1"/>
                </a:solidFill>
              </a:rPr>
              <a:t>Should control which application can be used for each resource </a:t>
            </a:r>
          </a:p>
          <a:p>
            <a:pPr lvl="1"/>
            <a:r>
              <a:rPr lang="en-US" sz="1600" dirty="0">
                <a:solidFill>
                  <a:schemeClr val="tx1"/>
                </a:solidFill>
              </a:rPr>
              <a:t>Based on role in organization</a:t>
            </a:r>
          </a:p>
          <a:p>
            <a:pPr lvl="1"/>
            <a:endParaRPr lang="en-US" sz="1600" dirty="0">
              <a:solidFill>
                <a:schemeClr val="tx1"/>
              </a:solidFill>
            </a:endParaRPr>
          </a:p>
          <a:p>
            <a:pPr lvl="1"/>
            <a:endParaRPr lang="en-US" sz="1600" dirty="0">
              <a:solidFill>
                <a:schemeClr val="tx1"/>
              </a:solidFill>
            </a:endParaRPr>
          </a:p>
          <a:p>
            <a:r>
              <a:rPr lang="en-US" sz="1800" dirty="0" smtClean="0"/>
              <a:t>NAC </a:t>
            </a:r>
            <a:r>
              <a:rPr lang="en-US" sz="1800" dirty="0"/>
              <a:t>provides extended control</a:t>
            </a:r>
          </a:p>
          <a:p>
            <a:pPr lvl="1"/>
            <a:r>
              <a:rPr lang="en-US" sz="1600" dirty="0">
                <a:solidFill>
                  <a:schemeClr val="tx1"/>
                </a:solidFill>
              </a:rPr>
              <a:t>Authenticated role</a:t>
            </a:r>
          </a:p>
          <a:p>
            <a:pPr lvl="1"/>
            <a:r>
              <a:rPr lang="en-US" sz="1600" dirty="0">
                <a:solidFill>
                  <a:schemeClr val="tx1"/>
                </a:solidFill>
              </a:rPr>
              <a:t>Type of authentication</a:t>
            </a:r>
          </a:p>
          <a:p>
            <a:pPr lvl="1"/>
            <a:r>
              <a:rPr lang="en-US" sz="1600" dirty="0">
                <a:solidFill>
                  <a:schemeClr val="tx1"/>
                </a:solidFill>
              </a:rPr>
              <a:t>Type of device</a:t>
            </a:r>
          </a:p>
          <a:p>
            <a:pPr lvl="1"/>
            <a:r>
              <a:rPr lang="en-US" sz="1600" dirty="0">
                <a:solidFill>
                  <a:schemeClr val="tx1"/>
                </a:solidFill>
              </a:rPr>
              <a:t>Location Port, Switch, SSID</a:t>
            </a:r>
          </a:p>
          <a:p>
            <a:pPr lvl="1"/>
            <a:r>
              <a:rPr lang="en-US" sz="1600" dirty="0">
                <a:solidFill>
                  <a:schemeClr val="tx1"/>
                </a:solidFill>
              </a:rPr>
              <a:t>Time of day</a:t>
            </a:r>
          </a:p>
          <a:p>
            <a:pPr lvl="1"/>
            <a:r>
              <a:rPr lang="en-US" sz="1600" dirty="0">
                <a:solidFill>
                  <a:schemeClr val="tx1"/>
                </a:solidFill>
              </a:rPr>
              <a:t>Security state of device</a:t>
            </a:r>
          </a:p>
          <a:p>
            <a:pPr eaLnBrk="1" hangingPunct="1"/>
            <a:endParaRPr lang="en-US" dirty="0"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28600" y="609600"/>
            <a:ext cx="8229600" cy="1143000"/>
          </a:xfrm>
        </p:spPr>
        <p:txBody>
          <a:bodyPr>
            <a:normAutofit/>
          </a:bodyPr>
          <a:lstStyle/>
          <a:p>
            <a:pPr eaLnBrk="1" fontAlgn="auto" hangingPunct="1">
              <a:spcAft>
                <a:spcPts val="0"/>
              </a:spcAft>
              <a:defRPr/>
            </a:pPr>
            <a:r>
              <a:rPr lang="en-US" dirty="0" smtClean="0"/>
              <a:t>End System Monitoring</a:t>
            </a:r>
          </a:p>
        </p:txBody>
      </p:sp>
      <p:sp>
        <p:nvSpPr>
          <p:cNvPr id="2" name="Rectangle 1"/>
          <p:cNvSpPr/>
          <p:nvPr/>
        </p:nvSpPr>
        <p:spPr>
          <a:xfrm>
            <a:off x="457200" y="1636961"/>
            <a:ext cx="4572000" cy="5693866"/>
          </a:xfrm>
          <a:prstGeom prst="rect">
            <a:avLst/>
          </a:prstGeom>
        </p:spPr>
        <p:txBody>
          <a:bodyPr>
            <a:spAutoFit/>
          </a:bodyPr>
          <a:lstStyle/>
          <a:p>
            <a:pPr eaLnBrk="1" hangingPunct="1">
              <a:spcBef>
                <a:spcPts val="600"/>
              </a:spcBef>
              <a:buClr>
                <a:srgbClr val="C80C47"/>
              </a:buClr>
            </a:pPr>
            <a:r>
              <a:rPr lang="en-US" dirty="0"/>
              <a:t>Automatic end system inventory and control</a:t>
            </a:r>
          </a:p>
          <a:p>
            <a:pPr marL="742950" lvl="1" indent="-285750" eaLnBrk="1" hangingPunct="1">
              <a:spcBef>
                <a:spcPts val="600"/>
              </a:spcBef>
              <a:buClr>
                <a:srgbClr val="C80C47"/>
              </a:buClr>
              <a:buFont typeface="Arial" pitchFamily="34" charset="0"/>
              <a:buChar char="•"/>
            </a:pPr>
            <a:r>
              <a:rPr lang="en-US" sz="1600" dirty="0"/>
              <a:t>Connected port</a:t>
            </a:r>
          </a:p>
          <a:p>
            <a:pPr marL="742950" lvl="1" indent="-285750" eaLnBrk="1" hangingPunct="1">
              <a:spcBef>
                <a:spcPts val="600"/>
              </a:spcBef>
              <a:buClr>
                <a:srgbClr val="C80C47"/>
              </a:buClr>
              <a:buFont typeface="Arial" pitchFamily="34" charset="0"/>
              <a:buChar char="•"/>
            </a:pPr>
            <a:r>
              <a:rPr lang="en-US" sz="1600" dirty="0"/>
              <a:t>Assigned role</a:t>
            </a:r>
          </a:p>
          <a:p>
            <a:pPr marL="742950" lvl="1" indent="-285750" eaLnBrk="1" hangingPunct="1">
              <a:spcBef>
                <a:spcPts val="600"/>
              </a:spcBef>
              <a:buClr>
                <a:srgbClr val="C80C47"/>
              </a:buClr>
              <a:buFont typeface="Arial" pitchFamily="34" charset="0"/>
              <a:buChar char="•"/>
            </a:pPr>
            <a:r>
              <a:rPr lang="en-US" sz="1600" dirty="0"/>
              <a:t>User identity</a:t>
            </a:r>
          </a:p>
          <a:p>
            <a:pPr marL="742950" lvl="1" indent="-285750" eaLnBrk="1" hangingPunct="1">
              <a:spcBef>
                <a:spcPts val="600"/>
              </a:spcBef>
              <a:buClr>
                <a:srgbClr val="C80C47"/>
              </a:buClr>
              <a:buFont typeface="Arial" pitchFamily="34" charset="0"/>
              <a:buChar char="•"/>
            </a:pPr>
            <a:r>
              <a:rPr lang="en-US" sz="1600" dirty="0"/>
              <a:t>Last assessment</a:t>
            </a:r>
          </a:p>
          <a:p>
            <a:pPr marL="742950" lvl="1" indent="-285750" eaLnBrk="1" hangingPunct="1">
              <a:spcBef>
                <a:spcPts val="600"/>
              </a:spcBef>
              <a:buClr>
                <a:srgbClr val="C80C47"/>
              </a:buClr>
              <a:buFont typeface="Arial" pitchFamily="34" charset="0"/>
              <a:buChar char="•"/>
            </a:pPr>
            <a:r>
              <a:rPr lang="en-US" sz="1600" dirty="0"/>
              <a:t>Security status</a:t>
            </a:r>
          </a:p>
          <a:p>
            <a:pPr marL="742950" lvl="1" indent="-285750" eaLnBrk="1" hangingPunct="1">
              <a:spcBef>
                <a:spcPts val="600"/>
              </a:spcBef>
              <a:buClr>
                <a:srgbClr val="C80C47"/>
              </a:buClr>
              <a:buFont typeface="Arial" pitchFamily="34" charset="0"/>
              <a:buChar char="•"/>
            </a:pPr>
            <a:r>
              <a:rPr lang="en-US" sz="1600" dirty="0"/>
              <a:t>Overall 45 attributes per end system</a:t>
            </a:r>
          </a:p>
          <a:p>
            <a:pPr lvl="1" eaLnBrk="1" hangingPunct="1">
              <a:spcBef>
                <a:spcPts val="600"/>
              </a:spcBef>
              <a:buClr>
                <a:srgbClr val="C80C47"/>
              </a:buClr>
            </a:pPr>
            <a:endParaRPr lang="en-US" sz="1600" dirty="0"/>
          </a:p>
          <a:p>
            <a:pPr eaLnBrk="1" hangingPunct="1">
              <a:spcBef>
                <a:spcPct val="20000"/>
              </a:spcBef>
              <a:buClr>
                <a:srgbClr val="C80C47"/>
              </a:buClr>
            </a:pPr>
            <a:r>
              <a:rPr lang="en-US" dirty="0"/>
              <a:t>NAC Reporting</a:t>
            </a:r>
          </a:p>
          <a:p>
            <a:pPr marL="742950" lvl="1" indent="-285750" eaLnBrk="1" hangingPunct="1">
              <a:spcBef>
                <a:spcPts val="600"/>
              </a:spcBef>
              <a:buClr>
                <a:srgbClr val="C80C47"/>
              </a:buClr>
              <a:buFont typeface="Arial" pitchFamily="34" charset="0"/>
              <a:buChar char="•"/>
            </a:pPr>
            <a:r>
              <a:rPr lang="en-US" sz="1600" dirty="0"/>
              <a:t>Risk Level</a:t>
            </a:r>
          </a:p>
          <a:p>
            <a:pPr marL="742950" lvl="1" indent="-285750" eaLnBrk="1" hangingPunct="1">
              <a:spcBef>
                <a:spcPts val="600"/>
              </a:spcBef>
              <a:buClr>
                <a:srgbClr val="C80C47"/>
              </a:buClr>
              <a:buFont typeface="Arial" pitchFamily="34" charset="0"/>
              <a:buChar char="•"/>
            </a:pPr>
            <a:r>
              <a:rPr lang="en-US" sz="1600" dirty="0"/>
              <a:t>Highest Risk End Systems</a:t>
            </a:r>
          </a:p>
          <a:p>
            <a:pPr marL="742950" lvl="1" indent="-285750" eaLnBrk="1" hangingPunct="1">
              <a:spcBef>
                <a:spcPts val="600"/>
              </a:spcBef>
              <a:buClr>
                <a:srgbClr val="C80C47"/>
              </a:buClr>
              <a:buFont typeface="Arial" pitchFamily="34" charset="0"/>
              <a:buChar char="•"/>
            </a:pPr>
            <a:r>
              <a:rPr lang="en-US" sz="1600" dirty="0"/>
              <a:t>Newest End Systems</a:t>
            </a:r>
          </a:p>
          <a:p>
            <a:pPr marL="742950" lvl="1" indent="-285750" eaLnBrk="1" hangingPunct="1">
              <a:spcBef>
                <a:spcPts val="600"/>
              </a:spcBef>
              <a:buClr>
                <a:srgbClr val="C80C47"/>
              </a:buClr>
              <a:buFont typeface="Arial" pitchFamily="34" charset="0"/>
              <a:buChar char="•"/>
            </a:pPr>
            <a:r>
              <a:rPr lang="en-US" sz="1600" dirty="0"/>
              <a:t>Most Frequent Vulnerabilities</a:t>
            </a:r>
          </a:p>
          <a:p>
            <a:pPr marL="742950" lvl="1" indent="-285750" eaLnBrk="1" hangingPunct="1">
              <a:spcBef>
                <a:spcPts val="600"/>
              </a:spcBef>
              <a:buClr>
                <a:srgbClr val="C80C47"/>
              </a:buClr>
              <a:buFont typeface="Arial" pitchFamily="34" charset="0"/>
              <a:buChar char="•"/>
            </a:pPr>
            <a:r>
              <a:rPr lang="en-US" sz="1600" dirty="0"/>
              <a:t>End Systems by Vulnerability</a:t>
            </a:r>
          </a:p>
          <a:p>
            <a:pPr eaLnBrk="1" hangingPunct="1">
              <a:spcBef>
                <a:spcPct val="20000"/>
              </a:spcBef>
              <a:buClr>
                <a:srgbClr val="C80C46"/>
              </a:buClr>
              <a:buFontTx/>
              <a:buChar char="•"/>
            </a:pPr>
            <a:endParaRPr lang="en-US" sz="1600" dirty="0"/>
          </a:p>
          <a:p>
            <a:pPr eaLnBrk="1" hangingPunct="1">
              <a:spcBef>
                <a:spcPct val="20000"/>
              </a:spcBef>
              <a:buClr>
                <a:srgbClr val="C80C46"/>
              </a:buClr>
              <a:buFontTx/>
              <a:buChar char="•"/>
            </a:pPr>
            <a:endParaRPr lang="en-US" sz="1600" dirty="0"/>
          </a:p>
          <a:p>
            <a:pPr eaLnBrk="1" hangingPunct="1"/>
            <a:endParaRPr lang="en-US" sz="1600" dirty="0"/>
          </a:p>
        </p:txBody>
      </p:sp>
      <p:pic>
        <p:nvPicPr>
          <p:cNvPr id="5" name="Picture 6" descr="Wor7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10088" y="1789113"/>
            <a:ext cx="4368800" cy="287813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6" name="Picture 5" descr="Wor6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86400" y="2743200"/>
            <a:ext cx="3429000" cy="3786188"/>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5492181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685800"/>
            <a:ext cx="8229600" cy="1069848"/>
          </a:xfrm>
        </p:spPr>
        <p:txBody>
          <a:bodyPr>
            <a:normAutofit fontScale="90000"/>
          </a:bodyPr>
          <a:lstStyle/>
          <a:p>
            <a:pPr eaLnBrk="1" fontAlgn="auto" hangingPunct="1">
              <a:spcAft>
                <a:spcPts val="0"/>
              </a:spcAft>
              <a:defRPr/>
            </a:pPr>
            <a:r>
              <a:rPr lang="en-US" sz="4000" dirty="0" smtClean="0"/>
              <a:t>Increased visibility and</a:t>
            </a:r>
            <a:br>
              <a:rPr lang="en-US" sz="4000" dirty="0" smtClean="0"/>
            </a:br>
            <a:r>
              <a:rPr lang="en-US" sz="4000" dirty="0" smtClean="0"/>
              <a:t>granularity</a:t>
            </a:r>
          </a:p>
        </p:txBody>
      </p:sp>
      <p:pic>
        <p:nvPicPr>
          <p:cNvPr id="32771" name="Content Placeholder 5" descr="endsys_event_history.bmp"/>
          <p:cNvPicPr>
            <a:picLocks noGrp="1" noChangeAspect="1"/>
          </p:cNvPicPr>
          <p:nvPr>
            <p:ph idx="4294967295"/>
          </p:nvPr>
        </p:nvPicPr>
        <p:blipFill>
          <a:blip r:embed="rId2" cstate="print"/>
          <a:srcRect/>
          <a:stretch>
            <a:fillRect/>
          </a:stretch>
        </p:blipFill>
        <p:spPr>
          <a:xfrm>
            <a:off x="838200" y="1828800"/>
            <a:ext cx="7823200" cy="4713288"/>
          </a:xfrm>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28600" y="609600"/>
            <a:ext cx="5867400" cy="1143000"/>
          </a:xfrm>
        </p:spPr>
        <p:txBody>
          <a:bodyPr/>
          <a:lstStyle/>
          <a:p>
            <a:pPr algn="ctr" eaLnBrk="1" fontAlgn="auto" hangingPunct="1">
              <a:spcAft>
                <a:spcPts val="0"/>
              </a:spcAft>
              <a:defRPr/>
            </a:pPr>
            <a:r>
              <a:rPr lang="en-US" sz="3600" dirty="0" smtClean="0"/>
              <a:t>End System Evaluation</a:t>
            </a:r>
            <a:r>
              <a:rPr lang="en-US" sz="3200" dirty="0" smtClean="0"/>
              <a:t/>
            </a:r>
            <a:br>
              <a:rPr lang="en-US" sz="3200" dirty="0" smtClean="0"/>
            </a:br>
            <a:endParaRPr lang="en-US" sz="3200" dirty="0" smtClean="0"/>
          </a:p>
        </p:txBody>
      </p:sp>
      <p:pic>
        <p:nvPicPr>
          <p:cNvPr id="33795" name="Content Placeholder 5" descr="endsys_evaluation1.bmp"/>
          <p:cNvPicPr>
            <a:picLocks noGrp="1" noChangeAspect="1"/>
          </p:cNvPicPr>
          <p:nvPr>
            <p:ph idx="4294967295"/>
          </p:nvPr>
        </p:nvPicPr>
        <p:blipFill>
          <a:blip r:embed="rId2" cstate="print"/>
          <a:srcRect/>
          <a:stretch>
            <a:fillRect/>
          </a:stretch>
        </p:blipFill>
        <p:spPr>
          <a:xfrm>
            <a:off x="990600" y="1676400"/>
            <a:ext cx="7086600" cy="4648200"/>
          </a:xfrm>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81000" y="381000"/>
            <a:ext cx="8229600" cy="1143000"/>
          </a:xfrm>
        </p:spPr>
        <p:txBody>
          <a:bodyPr>
            <a:normAutofit/>
          </a:bodyPr>
          <a:lstStyle/>
          <a:p>
            <a:pPr eaLnBrk="1" fontAlgn="auto" hangingPunct="1">
              <a:spcAft>
                <a:spcPts val="0"/>
              </a:spcAft>
              <a:defRPr/>
            </a:pPr>
            <a:r>
              <a:rPr lang="en-US" dirty="0" smtClean="0"/>
              <a:t>Notification and Reporting</a:t>
            </a:r>
          </a:p>
        </p:txBody>
      </p:sp>
      <p:pic>
        <p:nvPicPr>
          <p:cNvPr id="35843" name="Content Placeholder 3" descr="endsys_reporting.bmp"/>
          <p:cNvPicPr>
            <a:picLocks noGrp="1" noChangeAspect="1"/>
          </p:cNvPicPr>
          <p:nvPr>
            <p:ph idx="4294967295"/>
          </p:nvPr>
        </p:nvPicPr>
        <p:blipFill>
          <a:blip r:embed="rId2" cstate="print"/>
          <a:srcRect/>
          <a:stretch>
            <a:fillRect/>
          </a:stretch>
        </p:blipFill>
        <p:spPr>
          <a:xfrm>
            <a:off x="1219200" y="1676400"/>
            <a:ext cx="7162800" cy="4768850"/>
          </a:xfrm>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533400"/>
            <a:ext cx="8229600" cy="1143000"/>
          </a:xfrm>
        </p:spPr>
        <p:txBody>
          <a:bodyPr/>
          <a:lstStyle/>
          <a:p>
            <a:pPr eaLnBrk="1" fontAlgn="auto" hangingPunct="1">
              <a:spcAft>
                <a:spcPts val="0"/>
              </a:spcAft>
              <a:defRPr/>
            </a:pPr>
            <a:r>
              <a:rPr lang="en-US" dirty="0" smtClean="0"/>
              <a:t>Enterasys NAC Demonstration</a:t>
            </a:r>
          </a:p>
        </p:txBody>
      </p:sp>
      <p:sp>
        <p:nvSpPr>
          <p:cNvPr id="36867" name="Content Placeholder 2"/>
          <p:cNvSpPr>
            <a:spLocks noGrp="1"/>
          </p:cNvSpPr>
          <p:nvPr>
            <p:ph idx="4294967295"/>
          </p:nvPr>
        </p:nvSpPr>
        <p:spPr>
          <a:xfrm>
            <a:off x="914400" y="1828800"/>
            <a:ext cx="7772400" cy="4530725"/>
          </a:xfrm>
        </p:spPr>
        <p:txBody>
          <a:bodyPr/>
          <a:lstStyle/>
          <a:p>
            <a:pPr eaLnBrk="1" hangingPunct="1"/>
            <a:r>
              <a:rPr lang="en-US" dirty="0" smtClean="0"/>
              <a:t>Visibility into the authentication process.</a:t>
            </a:r>
          </a:p>
          <a:p>
            <a:pPr eaLnBrk="1" hangingPunct="1"/>
            <a:r>
              <a:rPr lang="en-US" dirty="0" smtClean="0"/>
              <a:t>Identification of an unknown device and user.</a:t>
            </a:r>
          </a:p>
          <a:p>
            <a:pPr eaLnBrk="1" hangingPunct="1"/>
            <a:r>
              <a:rPr lang="en-US" dirty="0" smtClean="0"/>
              <a:t>Walk through the guest registration process and subsequent approval of network access.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6"/>
          <p:cNvSpPr>
            <a:spLocks noGrp="1" noChangeArrowheads="1"/>
          </p:cNvSpPr>
          <p:nvPr>
            <p:ph type="title"/>
          </p:nvPr>
        </p:nvSpPr>
        <p:spPr/>
        <p:txBody>
          <a:bodyPr/>
          <a:lstStyle/>
          <a:p>
            <a:pPr eaLnBrk="1" fontAlgn="auto" hangingPunct="1">
              <a:spcAft>
                <a:spcPts val="0"/>
              </a:spcAft>
              <a:defRPr/>
            </a:pPr>
            <a:r>
              <a:rPr lang="en-US" dirty="0" smtClean="0"/>
              <a:t>The problem…</a:t>
            </a:r>
          </a:p>
        </p:txBody>
      </p:sp>
      <p:pic>
        <p:nvPicPr>
          <p:cNvPr id="13315" name="Picture 3"/>
          <p:cNvPicPr>
            <a:picLocks noGrp="1" noChangeAspect="1" noChangeArrowheads="1"/>
          </p:cNvPicPr>
          <p:nvPr>
            <p:ph type="body" idx="4294967295"/>
          </p:nvPr>
        </p:nvPicPr>
        <p:blipFill>
          <a:blip r:embed="rId2" cstate="print"/>
          <a:srcRect/>
          <a:stretch>
            <a:fillRect/>
          </a:stretch>
        </p:blipFill>
        <p:spPr>
          <a:xfrm>
            <a:off x="381000" y="2057400"/>
            <a:ext cx="8229600" cy="4530725"/>
          </a:xfrm>
        </p:spPr>
      </p:pic>
      <p:sp>
        <p:nvSpPr>
          <p:cNvPr id="13316" name="AutoShape 4"/>
          <p:cNvSpPr>
            <a:spLocks noChangeArrowheads="1"/>
          </p:cNvSpPr>
          <p:nvPr/>
        </p:nvSpPr>
        <p:spPr bwMode="auto">
          <a:xfrm>
            <a:off x="3048000" y="2286000"/>
            <a:ext cx="1371600" cy="457200"/>
          </a:xfrm>
          <a:prstGeom prst="wedgeRectCallout">
            <a:avLst>
              <a:gd name="adj1" fmla="val -59722"/>
              <a:gd name="adj2" fmla="val 100000"/>
            </a:avLst>
          </a:prstGeom>
          <a:solidFill>
            <a:schemeClr val="bg2"/>
          </a:solidFill>
          <a:ln w="9525">
            <a:solidFill>
              <a:schemeClr val="tx1"/>
            </a:solidFill>
            <a:miter lim="800000"/>
            <a:headEnd/>
            <a:tailEnd/>
          </a:ln>
        </p:spPr>
        <p:txBody>
          <a:bodyPr/>
          <a:lstStyle/>
          <a:p>
            <a:pPr algn="ctr"/>
            <a:r>
              <a:rPr lang="en-US" dirty="0"/>
              <a:t>Sasser</a:t>
            </a:r>
          </a:p>
        </p:txBody>
      </p:sp>
      <p:sp>
        <p:nvSpPr>
          <p:cNvPr id="13317" name="AutoShape 5"/>
          <p:cNvSpPr>
            <a:spLocks noChangeArrowheads="1"/>
          </p:cNvSpPr>
          <p:nvPr/>
        </p:nvSpPr>
        <p:spPr bwMode="auto">
          <a:xfrm>
            <a:off x="6096000" y="2057400"/>
            <a:ext cx="1143000" cy="685800"/>
          </a:xfrm>
          <a:prstGeom prst="wedgeRectCallout">
            <a:avLst>
              <a:gd name="adj1" fmla="val -83750"/>
              <a:gd name="adj2" fmla="val 112269"/>
            </a:avLst>
          </a:prstGeom>
          <a:solidFill>
            <a:schemeClr val="bg2"/>
          </a:solidFill>
          <a:ln w="9525">
            <a:solidFill>
              <a:schemeClr val="tx1"/>
            </a:solidFill>
            <a:miter lim="800000"/>
            <a:headEnd/>
            <a:tailEnd/>
          </a:ln>
        </p:spPr>
        <p:txBody>
          <a:bodyPr/>
          <a:lstStyle/>
          <a:p>
            <a:pPr algn="ctr"/>
            <a:r>
              <a:rPr lang="en-US" dirty="0"/>
              <a:t>Blaster/</a:t>
            </a:r>
          </a:p>
          <a:p>
            <a:pPr algn="ctr"/>
            <a:r>
              <a:rPr lang="en-US" dirty="0"/>
              <a:t>Nachi</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fontAlgn="auto" hangingPunct="1">
              <a:spcAft>
                <a:spcPts val="0"/>
              </a:spcAft>
              <a:defRPr/>
            </a:pPr>
            <a:r>
              <a:rPr lang="en-US" sz="3400" dirty="0" smtClean="0"/>
              <a:t>NAC:Protecting the entry</a:t>
            </a:r>
            <a:br>
              <a:rPr lang="en-US" sz="3400" dirty="0" smtClean="0"/>
            </a:br>
            <a:r>
              <a:rPr lang="en-US" sz="3400" dirty="0" smtClean="0"/>
              <a:t>point as well as the destination</a:t>
            </a:r>
          </a:p>
        </p:txBody>
      </p:sp>
      <p:pic>
        <p:nvPicPr>
          <p:cNvPr id="14339" name="Picture 14"/>
          <p:cNvPicPr>
            <a:picLocks noGrp="1" noChangeAspect="1" noChangeArrowheads="1"/>
          </p:cNvPicPr>
          <p:nvPr>
            <p:ph idx="4294967295"/>
          </p:nvPr>
        </p:nvPicPr>
        <p:blipFill>
          <a:blip r:embed="rId2" cstate="print"/>
          <a:srcRect/>
          <a:stretch>
            <a:fillRect/>
          </a:stretch>
        </p:blipFill>
        <p:spPr>
          <a:xfrm>
            <a:off x="1752600" y="2286000"/>
            <a:ext cx="7086600" cy="4146550"/>
          </a:xfr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609600"/>
            <a:ext cx="8229600" cy="1143000"/>
          </a:xfrm>
        </p:spPr>
        <p:txBody>
          <a:bodyPr/>
          <a:lstStyle/>
          <a:p>
            <a:pPr eaLnBrk="1" fontAlgn="auto" hangingPunct="1">
              <a:spcAft>
                <a:spcPts val="0"/>
              </a:spcAft>
              <a:defRPr/>
            </a:pPr>
            <a:r>
              <a:rPr lang="en-US" dirty="0" smtClean="0"/>
              <a:t>NAC seems to be everywhere…</a:t>
            </a:r>
          </a:p>
        </p:txBody>
      </p:sp>
      <p:pic>
        <p:nvPicPr>
          <p:cNvPr id="15363" name="Picture 5"/>
          <p:cNvPicPr>
            <a:picLocks noChangeAspect="1" noChangeArrowheads="1"/>
          </p:cNvPicPr>
          <p:nvPr/>
        </p:nvPicPr>
        <p:blipFill>
          <a:blip r:embed="rId2" cstate="print"/>
          <a:srcRect/>
          <a:stretch>
            <a:fillRect/>
          </a:stretch>
        </p:blipFill>
        <p:spPr bwMode="auto">
          <a:xfrm>
            <a:off x="4876800" y="3352800"/>
            <a:ext cx="2162175" cy="514350"/>
          </a:xfrm>
          <a:prstGeom prst="rect">
            <a:avLst/>
          </a:prstGeom>
          <a:noFill/>
          <a:ln w="9525">
            <a:noFill/>
            <a:miter lim="800000"/>
            <a:headEnd/>
            <a:tailEnd/>
          </a:ln>
        </p:spPr>
      </p:pic>
      <p:pic>
        <p:nvPicPr>
          <p:cNvPr id="15364" name="Picture 6"/>
          <p:cNvPicPr>
            <a:picLocks noChangeAspect="1" noChangeArrowheads="1"/>
          </p:cNvPicPr>
          <p:nvPr/>
        </p:nvPicPr>
        <p:blipFill>
          <a:blip r:embed="rId3" cstate="print"/>
          <a:srcRect/>
          <a:stretch>
            <a:fillRect/>
          </a:stretch>
        </p:blipFill>
        <p:spPr bwMode="auto">
          <a:xfrm>
            <a:off x="762000" y="3048000"/>
            <a:ext cx="4648200" cy="209550"/>
          </a:xfrm>
          <a:prstGeom prst="rect">
            <a:avLst/>
          </a:prstGeom>
          <a:noFill/>
          <a:ln w="9525">
            <a:noFill/>
            <a:miter lim="800000"/>
            <a:headEnd/>
            <a:tailEnd/>
          </a:ln>
        </p:spPr>
      </p:pic>
      <p:pic>
        <p:nvPicPr>
          <p:cNvPr id="15365" name="Picture 7"/>
          <p:cNvPicPr>
            <a:picLocks noChangeAspect="1" noChangeArrowheads="1"/>
          </p:cNvPicPr>
          <p:nvPr/>
        </p:nvPicPr>
        <p:blipFill>
          <a:blip r:embed="rId4" cstate="print"/>
          <a:srcRect/>
          <a:stretch>
            <a:fillRect/>
          </a:stretch>
        </p:blipFill>
        <p:spPr bwMode="auto">
          <a:xfrm>
            <a:off x="2514600" y="4267200"/>
            <a:ext cx="2381250" cy="485775"/>
          </a:xfrm>
          <a:prstGeom prst="rect">
            <a:avLst/>
          </a:prstGeom>
          <a:noFill/>
          <a:ln w="9525">
            <a:noFill/>
            <a:miter lim="800000"/>
            <a:headEnd/>
            <a:tailEnd/>
          </a:ln>
        </p:spPr>
      </p:pic>
      <p:pic>
        <p:nvPicPr>
          <p:cNvPr id="15366" name="Picture 8"/>
          <p:cNvPicPr>
            <a:picLocks noChangeAspect="1" noChangeArrowheads="1"/>
          </p:cNvPicPr>
          <p:nvPr/>
        </p:nvPicPr>
        <p:blipFill>
          <a:blip r:embed="rId5" cstate="print"/>
          <a:srcRect/>
          <a:stretch>
            <a:fillRect/>
          </a:stretch>
        </p:blipFill>
        <p:spPr bwMode="auto">
          <a:xfrm>
            <a:off x="762000" y="3886200"/>
            <a:ext cx="2733675" cy="238125"/>
          </a:xfrm>
          <a:prstGeom prst="rect">
            <a:avLst/>
          </a:prstGeom>
          <a:noFill/>
          <a:ln w="9525">
            <a:noFill/>
            <a:miter lim="800000"/>
            <a:headEnd/>
            <a:tailEnd/>
          </a:ln>
        </p:spPr>
      </p:pic>
      <p:pic>
        <p:nvPicPr>
          <p:cNvPr id="15367" name="Picture 9"/>
          <p:cNvPicPr>
            <a:picLocks noChangeAspect="1" noChangeArrowheads="1"/>
          </p:cNvPicPr>
          <p:nvPr/>
        </p:nvPicPr>
        <p:blipFill>
          <a:blip r:embed="rId6" cstate="print"/>
          <a:srcRect/>
          <a:stretch>
            <a:fillRect/>
          </a:stretch>
        </p:blipFill>
        <p:spPr bwMode="auto">
          <a:xfrm>
            <a:off x="1066800" y="1676400"/>
            <a:ext cx="4305300" cy="257175"/>
          </a:xfrm>
          <a:prstGeom prst="rect">
            <a:avLst/>
          </a:prstGeom>
          <a:noFill/>
          <a:ln w="9525">
            <a:noFill/>
            <a:miter lim="800000"/>
            <a:headEnd/>
            <a:tailEnd/>
          </a:ln>
        </p:spPr>
      </p:pic>
      <p:pic>
        <p:nvPicPr>
          <p:cNvPr id="15368" name="Picture 10"/>
          <p:cNvPicPr>
            <a:picLocks noChangeAspect="1" noChangeArrowheads="1"/>
          </p:cNvPicPr>
          <p:nvPr/>
        </p:nvPicPr>
        <p:blipFill>
          <a:blip r:embed="rId7" cstate="print"/>
          <a:srcRect/>
          <a:stretch>
            <a:fillRect/>
          </a:stretch>
        </p:blipFill>
        <p:spPr bwMode="auto">
          <a:xfrm>
            <a:off x="4876800" y="1981200"/>
            <a:ext cx="2705100" cy="504825"/>
          </a:xfrm>
          <a:prstGeom prst="rect">
            <a:avLst/>
          </a:prstGeom>
          <a:noFill/>
          <a:ln w="9525">
            <a:noFill/>
            <a:miter lim="800000"/>
            <a:headEnd/>
            <a:tailEnd/>
          </a:ln>
        </p:spPr>
      </p:pic>
      <p:pic>
        <p:nvPicPr>
          <p:cNvPr id="15369" name="Picture 11"/>
          <p:cNvPicPr>
            <a:picLocks noChangeAspect="1" noChangeArrowheads="1"/>
          </p:cNvPicPr>
          <p:nvPr/>
        </p:nvPicPr>
        <p:blipFill>
          <a:blip r:embed="rId8" cstate="print"/>
          <a:srcRect/>
          <a:stretch>
            <a:fillRect/>
          </a:stretch>
        </p:blipFill>
        <p:spPr bwMode="auto">
          <a:xfrm>
            <a:off x="6781800" y="5334000"/>
            <a:ext cx="1733550" cy="371475"/>
          </a:xfrm>
          <a:prstGeom prst="rect">
            <a:avLst/>
          </a:prstGeom>
          <a:noFill/>
          <a:ln w="9525">
            <a:noFill/>
            <a:miter lim="800000"/>
            <a:headEnd/>
            <a:tailEnd/>
          </a:ln>
        </p:spPr>
      </p:pic>
      <p:pic>
        <p:nvPicPr>
          <p:cNvPr id="15370" name="Picture 12"/>
          <p:cNvPicPr>
            <a:picLocks noChangeAspect="1" noChangeArrowheads="1"/>
          </p:cNvPicPr>
          <p:nvPr/>
        </p:nvPicPr>
        <p:blipFill>
          <a:blip r:embed="rId9" cstate="print"/>
          <a:srcRect/>
          <a:stretch>
            <a:fillRect/>
          </a:stretch>
        </p:blipFill>
        <p:spPr bwMode="auto">
          <a:xfrm>
            <a:off x="2667000" y="5029200"/>
            <a:ext cx="5438775" cy="266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914400"/>
            <a:ext cx="8229600" cy="1069848"/>
          </a:xfrm>
        </p:spPr>
        <p:txBody>
          <a:bodyPr/>
          <a:lstStyle/>
          <a:p>
            <a:pPr eaLnBrk="1" fontAlgn="auto" hangingPunct="1">
              <a:spcAft>
                <a:spcPts val="0"/>
              </a:spcAft>
              <a:defRPr/>
            </a:pPr>
            <a:r>
              <a:rPr lang="en-US" dirty="0" smtClean="0"/>
              <a:t>What is NAC</a:t>
            </a:r>
          </a:p>
        </p:txBody>
      </p:sp>
      <p:sp>
        <p:nvSpPr>
          <p:cNvPr id="16387" name="Rectangle 3"/>
          <p:cNvSpPr>
            <a:spLocks noGrp="1" noChangeArrowheads="1"/>
          </p:cNvSpPr>
          <p:nvPr>
            <p:ph type="body" idx="4294967295"/>
          </p:nvPr>
        </p:nvSpPr>
        <p:spPr>
          <a:xfrm>
            <a:off x="990600" y="1981200"/>
            <a:ext cx="7772400" cy="4530725"/>
          </a:xfrm>
        </p:spPr>
        <p:txBody>
          <a:bodyPr/>
          <a:lstStyle/>
          <a:p>
            <a:pPr eaLnBrk="1" hangingPunct="1">
              <a:lnSpc>
                <a:spcPct val="80000"/>
              </a:lnSpc>
              <a:buFont typeface="Wingdings" pitchFamily="2" charset="2"/>
              <a:buNone/>
            </a:pPr>
            <a:r>
              <a:rPr lang="en-US" sz="2400" dirty="0" smtClean="0"/>
              <a:t>Typical NAC implementations include:</a:t>
            </a:r>
          </a:p>
          <a:p>
            <a:pPr lvl="1" eaLnBrk="1" hangingPunct="1">
              <a:lnSpc>
                <a:spcPct val="80000"/>
              </a:lnSpc>
            </a:pPr>
            <a:r>
              <a:rPr lang="en-US" sz="2200" dirty="0" smtClean="0">
                <a:solidFill>
                  <a:schemeClr val="tx1"/>
                </a:solidFill>
              </a:rPr>
              <a:t>Authentication of user and/or device</a:t>
            </a:r>
          </a:p>
          <a:p>
            <a:pPr lvl="1" eaLnBrk="1" hangingPunct="1">
              <a:lnSpc>
                <a:spcPct val="80000"/>
              </a:lnSpc>
            </a:pPr>
            <a:r>
              <a:rPr lang="en-US" sz="2200" dirty="0" smtClean="0">
                <a:solidFill>
                  <a:schemeClr val="tx1"/>
                </a:solidFill>
              </a:rPr>
              <a:t>Restriction of traffic types</a:t>
            </a:r>
          </a:p>
          <a:p>
            <a:pPr lvl="1" eaLnBrk="1" hangingPunct="1">
              <a:lnSpc>
                <a:spcPct val="80000"/>
              </a:lnSpc>
            </a:pPr>
            <a:r>
              <a:rPr lang="en-US" sz="2200" dirty="0" smtClean="0">
                <a:solidFill>
                  <a:schemeClr val="tx1"/>
                </a:solidFill>
              </a:rPr>
              <a:t>Compliance verification of computer with policy</a:t>
            </a:r>
          </a:p>
          <a:p>
            <a:pPr lvl="1" eaLnBrk="1" hangingPunct="1">
              <a:lnSpc>
                <a:spcPct val="80000"/>
              </a:lnSpc>
            </a:pPr>
            <a:r>
              <a:rPr lang="en-US" sz="2200" dirty="0" smtClean="0">
                <a:solidFill>
                  <a:schemeClr val="tx1"/>
                </a:solidFill>
              </a:rPr>
              <a:t>Quarantine of non-compliant systems</a:t>
            </a:r>
          </a:p>
          <a:p>
            <a:pPr lvl="1" eaLnBrk="1" hangingPunct="1">
              <a:lnSpc>
                <a:spcPct val="80000"/>
              </a:lnSpc>
            </a:pPr>
            <a:r>
              <a:rPr lang="en-US" sz="2200" dirty="0" smtClean="0">
                <a:solidFill>
                  <a:schemeClr val="tx1"/>
                </a:solidFill>
              </a:rPr>
              <a:t>Remediation of problems</a:t>
            </a:r>
          </a:p>
          <a:p>
            <a:pPr lvl="1" eaLnBrk="1" hangingPunct="1">
              <a:lnSpc>
                <a:spcPct val="80000"/>
              </a:lnSpc>
            </a:pPr>
            <a:endParaRPr lang="en-US" sz="2200" dirty="0" smtClean="0"/>
          </a:p>
          <a:p>
            <a:pPr eaLnBrk="1" hangingPunct="1">
              <a:lnSpc>
                <a:spcPct val="80000"/>
              </a:lnSpc>
              <a:buFont typeface="Wingdings" pitchFamily="2" charset="2"/>
              <a:buNone/>
            </a:pPr>
            <a:r>
              <a:rPr lang="en-US" sz="2400" dirty="0" smtClean="0"/>
              <a:t>Many proprietary implementations</a:t>
            </a:r>
          </a:p>
          <a:p>
            <a:pPr eaLnBrk="1" hangingPunct="1">
              <a:lnSpc>
                <a:spcPct val="80000"/>
              </a:lnSpc>
              <a:buFont typeface="Wingdings" pitchFamily="2" charset="2"/>
              <a:buNone/>
            </a:pPr>
            <a:endParaRPr lang="en-US" sz="2400" dirty="0" smtClean="0"/>
          </a:p>
          <a:p>
            <a:pPr eaLnBrk="1" hangingPunct="1">
              <a:lnSpc>
                <a:spcPct val="80000"/>
              </a:lnSpc>
              <a:buFont typeface="Wingdings" pitchFamily="2" charset="2"/>
              <a:buNone/>
            </a:pPr>
            <a:r>
              <a:rPr lang="en-US" sz="2400" dirty="0" smtClean="0"/>
              <a:t>Trusted Computing Group’s (TCG) TNC architecture</a:t>
            </a:r>
          </a:p>
          <a:p>
            <a:pPr>
              <a:lnSpc>
                <a:spcPct val="80000"/>
              </a:lnSpc>
              <a:buNone/>
            </a:pPr>
            <a:r>
              <a:rPr lang="en-US" sz="2400" dirty="0" smtClean="0"/>
              <a:t>	</a:t>
            </a:r>
            <a:r>
              <a:rPr lang="en-US" sz="2000" dirty="0" smtClean="0"/>
              <a:t>Formed to develop, define and promote open, vendor-neutral, industry standards for trusted computing building blocks and software interfaces across multiple platforms.</a:t>
            </a:r>
          </a:p>
          <a:p>
            <a:pPr eaLnBrk="1" hangingPunct="1">
              <a:lnSpc>
                <a:spcPct val="80000"/>
              </a:lnSpc>
              <a:buFont typeface="Wingdings" pitchFamily="2" charset="2"/>
              <a:buNone/>
            </a:pPr>
            <a:endParaRPr lang="en-US" sz="2400" dirty="0" smtClean="0"/>
          </a:p>
          <a:p>
            <a:pPr eaLnBrk="1" hangingPunct="1">
              <a:lnSpc>
                <a:spcPct val="80000"/>
              </a:lnSpc>
              <a:buFont typeface="Wingdings" pitchFamily="2" charset="2"/>
              <a:buNone/>
            </a:pPr>
            <a:endParaRPr lang="en-US" sz="2400" dirty="0"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914400"/>
            <a:ext cx="8229600" cy="1069848"/>
          </a:xfrm>
        </p:spPr>
        <p:txBody>
          <a:bodyPr/>
          <a:lstStyle/>
          <a:p>
            <a:pPr eaLnBrk="1" fontAlgn="auto" hangingPunct="1">
              <a:spcAft>
                <a:spcPts val="0"/>
              </a:spcAft>
              <a:defRPr/>
            </a:pPr>
            <a:r>
              <a:rPr lang="en-US" dirty="0" smtClean="0"/>
              <a:t>Sinclair’s approach</a:t>
            </a:r>
          </a:p>
        </p:txBody>
      </p:sp>
      <p:sp>
        <p:nvSpPr>
          <p:cNvPr id="17411" name="Rectangle 3"/>
          <p:cNvSpPr>
            <a:spLocks noGrp="1" noChangeArrowheads="1"/>
          </p:cNvSpPr>
          <p:nvPr>
            <p:ph type="body" idx="4294967295"/>
          </p:nvPr>
        </p:nvSpPr>
        <p:spPr>
          <a:xfrm>
            <a:off x="1143000" y="2057400"/>
            <a:ext cx="7772400" cy="4530725"/>
          </a:xfrm>
        </p:spPr>
        <p:txBody>
          <a:bodyPr/>
          <a:lstStyle/>
          <a:p>
            <a:pPr eaLnBrk="1" hangingPunct="1"/>
            <a:r>
              <a:rPr lang="en-US" dirty="0" smtClean="0"/>
              <a:t>Identify the Secure LAN strategy that would address our needs</a:t>
            </a:r>
          </a:p>
          <a:p>
            <a:pPr eaLnBrk="1" hangingPunct="1"/>
            <a:r>
              <a:rPr lang="en-US" dirty="0" smtClean="0"/>
              <a:t>Evaluate the existing capabilities of the network to support the strategy</a:t>
            </a:r>
          </a:p>
          <a:p>
            <a:pPr eaLnBrk="1" hangingPunct="1"/>
            <a:r>
              <a:rPr lang="en-US" dirty="0" smtClean="0"/>
              <a:t>Identify changes that needed to be made to the network to fill the gaps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85800"/>
            <a:ext cx="8229600" cy="1069848"/>
          </a:xfrm>
        </p:spPr>
        <p:txBody>
          <a:bodyPr>
            <a:normAutofit fontScale="90000"/>
          </a:bodyPr>
          <a:lstStyle/>
          <a:p>
            <a:pPr eaLnBrk="1" fontAlgn="auto" hangingPunct="1">
              <a:spcAft>
                <a:spcPts val="0"/>
              </a:spcAft>
              <a:defRPr/>
            </a:pPr>
            <a:r>
              <a:rPr lang="en-US" sz="3800" dirty="0" smtClean="0"/>
              <a:t>What does the strategy</a:t>
            </a:r>
            <a:br>
              <a:rPr lang="en-US" sz="3800" dirty="0" smtClean="0"/>
            </a:br>
            <a:r>
              <a:rPr lang="en-US" sz="3800" dirty="0" smtClean="0"/>
              <a:t>need to take into consideration</a:t>
            </a:r>
          </a:p>
        </p:txBody>
      </p:sp>
      <p:sp>
        <p:nvSpPr>
          <p:cNvPr id="18435" name="Rectangle 3"/>
          <p:cNvSpPr>
            <a:spLocks noGrp="1" noChangeArrowheads="1"/>
          </p:cNvSpPr>
          <p:nvPr>
            <p:ph type="body" idx="4294967295"/>
          </p:nvPr>
        </p:nvSpPr>
        <p:spPr>
          <a:xfrm>
            <a:off x="914400" y="1676400"/>
            <a:ext cx="7772400" cy="4530725"/>
          </a:xfrm>
        </p:spPr>
        <p:txBody>
          <a:bodyPr/>
          <a:lstStyle/>
          <a:p>
            <a:pPr eaLnBrk="1" hangingPunct="1">
              <a:lnSpc>
                <a:spcPct val="80000"/>
              </a:lnSpc>
            </a:pPr>
            <a:endParaRPr lang="en-US" sz="1800" dirty="0" smtClean="0"/>
          </a:p>
          <a:p>
            <a:pPr eaLnBrk="1" hangingPunct="1">
              <a:lnSpc>
                <a:spcPct val="80000"/>
              </a:lnSpc>
            </a:pPr>
            <a:r>
              <a:rPr lang="en-US" sz="1800" dirty="0" smtClean="0"/>
              <a:t>The Good</a:t>
            </a:r>
          </a:p>
          <a:p>
            <a:pPr lvl="1" eaLnBrk="1" hangingPunct="1">
              <a:lnSpc>
                <a:spcPct val="80000"/>
              </a:lnSpc>
            </a:pPr>
            <a:r>
              <a:rPr lang="en-US" sz="1400" dirty="0" smtClean="0">
                <a:solidFill>
                  <a:schemeClr val="tx1"/>
                </a:solidFill>
              </a:rPr>
              <a:t>Wide-spread use of standard image</a:t>
            </a:r>
          </a:p>
          <a:p>
            <a:pPr lvl="1" eaLnBrk="1" hangingPunct="1">
              <a:lnSpc>
                <a:spcPct val="80000"/>
              </a:lnSpc>
            </a:pPr>
            <a:r>
              <a:rPr lang="en-US" sz="1400" dirty="0" smtClean="0">
                <a:solidFill>
                  <a:schemeClr val="tx1"/>
                </a:solidFill>
              </a:rPr>
              <a:t>Images built and maintained centrally</a:t>
            </a:r>
          </a:p>
          <a:p>
            <a:pPr lvl="1" eaLnBrk="1" hangingPunct="1">
              <a:lnSpc>
                <a:spcPct val="80000"/>
              </a:lnSpc>
            </a:pPr>
            <a:r>
              <a:rPr lang="en-US" sz="1400" dirty="0" smtClean="0">
                <a:solidFill>
                  <a:schemeClr val="tx1"/>
                </a:solidFill>
              </a:rPr>
              <a:t>Lab computers “locked down”</a:t>
            </a:r>
          </a:p>
          <a:p>
            <a:pPr lvl="1" eaLnBrk="1" hangingPunct="1">
              <a:lnSpc>
                <a:spcPct val="80000"/>
              </a:lnSpc>
            </a:pPr>
            <a:r>
              <a:rPr lang="en-US" sz="1400" dirty="0" smtClean="0">
                <a:solidFill>
                  <a:schemeClr val="tx1"/>
                </a:solidFill>
              </a:rPr>
              <a:t>Image = Secure (relatively)</a:t>
            </a:r>
          </a:p>
          <a:p>
            <a:pPr lvl="1" eaLnBrk="1" hangingPunct="1">
              <a:lnSpc>
                <a:spcPct val="80000"/>
              </a:lnSpc>
            </a:pPr>
            <a:r>
              <a:rPr lang="en-US" sz="1400" dirty="0" smtClean="0">
                <a:solidFill>
                  <a:schemeClr val="tx1"/>
                </a:solidFill>
              </a:rPr>
              <a:t>Automated account management and processes for creating exceptions (Non-employees and generic)</a:t>
            </a:r>
          </a:p>
          <a:p>
            <a:pPr lvl="1" eaLnBrk="1" hangingPunct="1">
              <a:lnSpc>
                <a:spcPct val="80000"/>
              </a:lnSpc>
            </a:pPr>
            <a:r>
              <a:rPr lang="en-US" sz="1400" dirty="0" smtClean="0">
                <a:solidFill>
                  <a:schemeClr val="tx1"/>
                </a:solidFill>
              </a:rPr>
              <a:t>AD is the repository for all known-users and known-devices (at least Windows)</a:t>
            </a:r>
          </a:p>
          <a:p>
            <a:pPr eaLnBrk="1" hangingPunct="1">
              <a:lnSpc>
                <a:spcPct val="80000"/>
              </a:lnSpc>
            </a:pPr>
            <a:endParaRPr lang="en-US" sz="1400" dirty="0" smtClean="0"/>
          </a:p>
          <a:p>
            <a:pPr eaLnBrk="1" hangingPunct="1">
              <a:lnSpc>
                <a:spcPct val="80000"/>
              </a:lnSpc>
            </a:pPr>
            <a:r>
              <a:rPr lang="en-US" sz="1800" dirty="0" smtClean="0"/>
              <a:t>The Bad</a:t>
            </a:r>
          </a:p>
          <a:p>
            <a:pPr lvl="1" eaLnBrk="1" hangingPunct="1">
              <a:lnSpc>
                <a:spcPct val="80000"/>
              </a:lnSpc>
            </a:pPr>
            <a:r>
              <a:rPr lang="en-US" sz="1400" dirty="0" smtClean="0">
                <a:solidFill>
                  <a:schemeClr val="tx1"/>
                </a:solidFill>
              </a:rPr>
              <a:t>Employees are local administrators of PCs</a:t>
            </a:r>
          </a:p>
          <a:p>
            <a:pPr lvl="1" eaLnBrk="1" hangingPunct="1">
              <a:lnSpc>
                <a:spcPct val="80000"/>
              </a:lnSpc>
            </a:pPr>
            <a:r>
              <a:rPr lang="en-US" sz="1400" dirty="0" smtClean="0">
                <a:solidFill>
                  <a:schemeClr val="tx1"/>
                </a:solidFill>
              </a:rPr>
              <a:t>Inability to force the image, support for non-imaged PCs (and some weird things)</a:t>
            </a:r>
          </a:p>
          <a:p>
            <a:pPr eaLnBrk="1" hangingPunct="1">
              <a:lnSpc>
                <a:spcPct val="80000"/>
              </a:lnSpc>
            </a:pPr>
            <a:endParaRPr lang="en-US" sz="1400" dirty="0" smtClean="0"/>
          </a:p>
          <a:p>
            <a:pPr eaLnBrk="1" hangingPunct="1">
              <a:lnSpc>
                <a:spcPct val="80000"/>
              </a:lnSpc>
            </a:pPr>
            <a:r>
              <a:rPr lang="en-US" sz="1800" dirty="0" smtClean="0"/>
              <a:t>The Ugly</a:t>
            </a:r>
          </a:p>
          <a:p>
            <a:pPr lvl="1" eaLnBrk="1" hangingPunct="1">
              <a:lnSpc>
                <a:spcPct val="80000"/>
              </a:lnSpc>
            </a:pPr>
            <a:r>
              <a:rPr lang="en-US" sz="1400" dirty="0" smtClean="0">
                <a:solidFill>
                  <a:schemeClr val="tx1"/>
                </a:solidFill>
              </a:rPr>
              <a:t>Many “open” jacks in public and unsecured spaces</a:t>
            </a:r>
          </a:p>
          <a:p>
            <a:pPr lvl="1" eaLnBrk="1" hangingPunct="1">
              <a:lnSpc>
                <a:spcPct val="80000"/>
              </a:lnSpc>
            </a:pPr>
            <a:r>
              <a:rPr lang="en-US" sz="1400" dirty="0" smtClean="0">
                <a:solidFill>
                  <a:schemeClr val="tx1"/>
                </a:solidFill>
              </a:rPr>
              <a:t>Growing demand for wireless and concern over its security and support</a:t>
            </a:r>
          </a:p>
          <a:p>
            <a:pPr lvl="1" eaLnBrk="1" hangingPunct="1">
              <a:lnSpc>
                <a:spcPct val="80000"/>
              </a:lnSpc>
            </a:pPr>
            <a:r>
              <a:rPr lang="en-US" sz="1400" dirty="0" smtClean="0">
                <a:solidFill>
                  <a:schemeClr val="tx1"/>
                </a:solidFill>
              </a:rPr>
              <a:t>Rapidly expanding number and types of personal wireless devices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6" name="Rectangle 131"/>
          <p:cNvSpPr>
            <a:spLocks noGrp="1" noChangeArrowheads="1"/>
          </p:cNvSpPr>
          <p:nvPr>
            <p:ph type="title"/>
          </p:nvPr>
        </p:nvSpPr>
        <p:spPr>
          <a:xfrm>
            <a:off x="457200" y="533400"/>
            <a:ext cx="8229600" cy="1143000"/>
          </a:xfrm>
        </p:spPr>
        <p:txBody>
          <a:bodyPr/>
          <a:lstStyle/>
          <a:p>
            <a:pPr eaLnBrk="1" fontAlgn="auto" hangingPunct="1">
              <a:spcAft>
                <a:spcPts val="0"/>
              </a:spcAft>
              <a:defRPr/>
            </a:pPr>
            <a:r>
              <a:rPr lang="en-US" dirty="0" smtClean="0"/>
              <a:t>The Secure LAN Strategy</a:t>
            </a:r>
          </a:p>
        </p:txBody>
      </p:sp>
      <p:graphicFrame>
        <p:nvGraphicFramePr>
          <p:cNvPr id="3205" name="Group 133"/>
          <p:cNvGraphicFramePr>
            <a:graphicFrameLocks noGrp="1"/>
          </p:cNvGraphicFramePr>
          <p:nvPr>
            <p:ph sz="half" idx="4294967295"/>
          </p:nvPr>
        </p:nvGraphicFramePr>
        <p:xfrm>
          <a:off x="762000" y="1981200"/>
          <a:ext cx="7848600" cy="4103370"/>
        </p:xfrm>
        <a:graphic>
          <a:graphicData uri="http://schemas.openxmlformats.org/drawingml/2006/table">
            <a:tbl>
              <a:tblPr/>
              <a:tblGrid>
                <a:gridCol w="2576513"/>
                <a:gridCol w="2584450"/>
                <a:gridCol w="2687637"/>
              </a:tblGrid>
              <a:tr h="317500">
                <a:tc gridSpan="3">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tab pos="1498600" algn="l"/>
                          <a:tab pos="3246438" algn="ctr"/>
                        </a:tabLst>
                      </a:pPr>
                      <a:r>
                        <a:rPr kumimoji="0" lang="en-US" sz="1600" b="1" i="0" u="none" strike="noStrike" cap="none" normalizeH="0" baseline="0" dirty="0" smtClean="0">
                          <a:ln>
                            <a:noFill/>
                          </a:ln>
                          <a:solidFill>
                            <a:schemeClr val="bg1"/>
                          </a:solidFill>
                          <a:effectLst/>
                          <a:latin typeface="Arial" charset="0"/>
                          <a:ea typeface="Times New Roman" pitchFamily="18" charset="0"/>
                          <a:cs typeface="Arial" charset="0"/>
                        </a:rPr>
                        <a:t>Sinclair Network Access Levels</a:t>
                      </a:r>
                      <a:endParaRPr kumimoji="0" lang="en-US" sz="1600" b="0" i="0" u="none" strike="noStrike" cap="none" normalizeH="0" baseline="0" dirty="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C0C0C"/>
                    </a:solidFill>
                  </a:tcPr>
                </a:tc>
                <a:tc hMerge="1">
                  <a:txBody>
                    <a:bodyPr/>
                    <a:lstStyle/>
                    <a:p>
                      <a:endParaRPr lang="en-US"/>
                    </a:p>
                  </a:txBody>
                  <a:tcPr/>
                </a:tc>
                <a:tc hMerge="1">
                  <a:txBody>
                    <a:bodyPr/>
                    <a:lstStyle/>
                    <a:p>
                      <a:endParaRPr lang="en-US"/>
                    </a:p>
                  </a:txBody>
                  <a:tcPr/>
                </a:tc>
              </a:tr>
              <a:tr h="238125">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tx1"/>
                          </a:solidFill>
                          <a:effectLst/>
                          <a:latin typeface="Arial" charset="0"/>
                          <a:ea typeface="Times New Roman" pitchFamily="18" charset="0"/>
                          <a:cs typeface="Arial" charset="0"/>
                        </a:rPr>
                        <a:t>Access Level</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bg1"/>
                          </a:solidFill>
                          <a:effectLst/>
                          <a:latin typeface="Arial" charset="0"/>
                          <a:ea typeface="Times New Roman" pitchFamily="18" charset="0"/>
                          <a:cs typeface="Arial" charset="0"/>
                        </a:rPr>
                        <a:t>User</a:t>
                      </a:r>
                      <a:endParaRPr kumimoji="0" lang="en-US" sz="1600" b="0" i="0" u="none" strike="noStrike" cap="none" normalizeH="0" baseline="0" dirty="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000" b="1" i="0" u="none" strike="noStrike" cap="none" normalizeH="0" baseline="0" dirty="0" smtClean="0">
                          <a:ln>
                            <a:noFill/>
                          </a:ln>
                          <a:solidFill>
                            <a:schemeClr val="bg1"/>
                          </a:solidFill>
                          <a:effectLst/>
                          <a:latin typeface="Arial" charset="0"/>
                          <a:ea typeface="Times New Roman" pitchFamily="18" charset="0"/>
                          <a:cs typeface="Arial" charset="0"/>
                        </a:rPr>
                        <a:t>Device</a:t>
                      </a:r>
                      <a:endParaRPr kumimoji="0" lang="en-US" sz="1600" b="0" i="0" u="none" strike="noStrike" cap="none" normalizeH="0" baseline="0" dirty="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r>
              <a:tr h="1082675">
                <a:tc>
                  <a:txBody>
                    <a:bodyPr/>
                    <a:lstStyle/>
                    <a:p>
                      <a:pPr marL="34290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bg1"/>
                          </a:solidFill>
                          <a:effectLst/>
                          <a:latin typeface="Arial" charset="0"/>
                          <a:ea typeface="Times New Roman" pitchFamily="18" charset="0"/>
                          <a:cs typeface="Arial" charset="0"/>
                        </a:rPr>
                        <a:t>Level One</a:t>
                      </a:r>
                      <a:endParaRPr kumimoji="0" lang="en-US" sz="9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34290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endParaRPr>
                    </a:p>
                    <a:p>
                      <a:pPr marL="34290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t>This is the highest level of access. The user must login with their Sinclair network username and password.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5D5D"/>
                    </a:solidFill>
                  </a:tcPr>
                </a:tc>
                <a:tc>
                  <a:txBody>
                    <a:bodyPr/>
                    <a:lstStyle/>
                    <a:p>
                      <a:pPr marL="34290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charset="0"/>
                          <a:ea typeface="Times New Roman" pitchFamily="18" charset="0"/>
                          <a:cs typeface="Arial" charset="0"/>
                        </a:rPr>
                        <a:t>College Employees and Students</a:t>
                      </a:r>
                      <a:endParaRPr kumimoji="0" lang="en-US" sz="9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endParaRPr>
                    </a:p>
                    <a:p>
                      <a:pPr marL="34290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t>This includes all faculty, staff, and student employees. It also includes student use of login IDs that are assigned to campus lab computers.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5D5D"/>
                    </a:solidFill>
                  </a:tcPr>
                </a:tc>
                <a:tc>
                  <a:txBody>
                    <a:bodyPr/>
                    <a:lstStyle/>
                    <a:p>
                      <a:pPr marL="34290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charset="0"/>
                          <a:ea typeface="Times New Roman" pitchFamily="18" charset="0"/>
                          <a:cs typeface="Arial" charset="0"/>
                        </a:rPr>
                        <a:t>College-Owned Computers including Laptops and Tablet PCs with the Sinclair Windows Image</a:t>
                      </a:r>
                      <a:endPar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5D5D"/>
                    </a:solidFill>
                  </a:tcPr>
                </a:tc>
              </a:tr>
              <a:tr h="1250950">
                <a:tc>
                  <a:txBody>
                    <a:bodyPr/>
                    <a:lstStyle/>
                    <a:p>
                      <a:pPr marL="34290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bg1"/>
                          </a:solidFill>
                          <a:effectLst/>
                          <a:latin typeface="Arial" charset="0"/>
                          <a:ea typeface="Times New Roman" pitchFamily="18" charset="0"/>
                          <a:cs typeface="Arial" charset="0"/>
                        </a:rPr>
                        <a:t>Level Two</a:t>
                      </a:r>
                      <a:endParaRPr kumimoji="0" lang="en-US" sz="9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34290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t> </a:t>
                      </a:r>
                    </a:p>
                    <a:p>
                      <a:pPr marL="34290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t>“Web Only” access similar to the type of access when connected to the Internet off-campus. The user must login with their Sinclair network username and password.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98377"/>
                    </a:solidFill>
                  </a:tcPr>
                </a:tc>
                <a:tc>
                  <a:txBody>
                    <a:bodyPr/>
                    <a:lstStyle/>
                    <a:p>
                      <a:pPr marL="34290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charset="0"/>
                          <a:ea typeface="Times New Roman" pitchFamily="18" charset="0"/>
                          <a:cs typeface="Arial" charset="0"/>
                        </a:rPr>
                        <a:t>College Employees and Students</a:t>
                      </a:r>
                      <a:endParaRPr kumimoji="0" lang="en-US" sz="9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endParaRPr>
                    </a:p>
                    <a:p>
                      <a:pPr marL="34290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t>This includes all faculty, staff, and student employees. It also includes student use of login IDs that are assigned to campus lab computers.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98377"/>
                    </a:solidFill>
                  </a:tcPr>
                </a:tc>
                <a:tc>
                  <a:txBody>
                    <a:bodyPr/>
                    <a:lstStyle/>
                    <a:p>
                      <a:pPr marL="34290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charset="0"/>
                          <a:ea typeface="Times New Roman" pitchFamily="18" charset="0"/>
                          <a:cs typeface="Arial" charset="0"/>
                        </a:rPr>
                        <a:t>Devices without the Sinclair Windows Image or Not Owned by the College</a:t>
                      </a:r>
                      <a:endParaRPr kumimoji="0" lang="en-US" sz="9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endParaRPr>
                    </a:p>
                    <a:p>
                      <a:pPr marL="34290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t>Examples would include PDAs, non-imaged laptops, personal laptops, smart phones, etc.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98377"/>
                    </a:solidFill>
                  </a:tcPr>
                </a:tc>
              </a:tr>
              <a:tr h="1190625">
                <a:tc>
                  <a:txBody>
                    <a:bodyPr/>
                    <a:lstStyle/>
                    <a:p>
                      <a:pPr marL="34290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bg1"/>
                          </a:solidFill>
                          <a:effectLst/>
                          <a:latin typeface="Arial" charset="0"/>
                          <a:ea typeface="Times New Roman" pitchFamily="18" charset="0"/>
                          <a:cs typeface="Arial" charset="0"/>
                        </a:rPr>
                        <a:t>Level Three</a:t>
                      </a:r>
                      <a:endParaRPr kumimoji="0" lang="en-US" sz="9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p>
                      <a:pPr marL="34290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endParaRPr>
                    </a:p>
                    <a:p>
                      <a:pPr marL="34290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t>This is a “Guest” access granting “Web Only” access similar to when a user is connected to the Internet off-campus. A login is NOT required.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BBB4"/>
                    </a:solidFill>
                  </a:tcPr>
                </a:tc>
                <a:tc>
                  <a:txBody>
                    <a:bodyPr/>
                    <a:lstStyle/>
                    <a:p>
                      <a:pPr marL="34290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charset="0"/>
                          <a:ea typeface="Times New Roman" pitchFamily="18" charset="0"/>
                          <a:cs typeface="Arial" charset="0"/>
                        </a:rPr>
                        <a:t>Anyone</a:t>
                      </a:r>
                      <a:endParaRPr kumimoji="0" lang="en-US" sz="9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endParaRPr>
                    </a:p>
                    <a:p>
                      <a:pPr marL="34290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t>This includes all students and the public.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BBB4"/>
                    </a:solidFill>
                  </a:tcPr>
                </a:tc>
                <a:tc>
                  <a:txBody>
                    <a:bodyPr/>
                    <a:lstStyle/>
                    <a:p>
                      <a:pPr marL="34290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900" b="1" i="0" u="none" strike="noStrike" cap="none" normalizeH="0" baseline="0" dirty="0" smtClean="0">
                          <a:ln>
                            <a:noFill/>
                          </a:ln>
                          <a:solidFill>
                            <a:schemeClr val="tx1"/>
                          </a:solidFill>
                          <a:effectLst/>
                          <a:latin typeface="Arial" charset="0"/>
                          <a:ea typeface="Times New Roman" pitchFamily="18" charset="0"/>
                          <a:cs typeface="Arial" charset="0"/>
                        </a:rPr>
                        <a:t>Any Type of  Device</a:t>
                      </a:r>
                      <a:endParaRPr kumimoji="0" lang="en-US" sz="9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BBB4"/>
                    </a:solidFill>
                  </a:tcPr>
                </a:tc>
              </a:tr>
            </a:tbl>
          </a:graphicData>
        </a:graphic>
      </p:graphicFrame>
    </p:spTree>
  </p:cSld>
  <p:clrMapOvr>
    <a:masterClrMapping/>
  </p:clrMapOv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2486</TotalTime>
  <Words>1138</Words>
  <Application>Microsoft Office PowerPoint</Application>
  <PresentationFormat>On-screen Show (4:3)</PresentationFormat>
  <Paragraphs>211</Paragraphs>
  <Slides>29</Slides>
  <Notes>0</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Custom Design</vt:lpstr>
      <vt:lpstr>Urban</vt:lpstr>
      <vt:lpstr>Slide 1</vt:lpstr>
      <vt:lpstr>Sinclair Community College</vt:lpstr>
      <vt:lpstr>The problem…</vt:lpstr>
      <vt:lpstr>NAC:Protecting the entry point as well as the destination</vt:lpstr>
      <vt:lpstr>NAC seems to be everywhere…</vt:lpstr>
      <vt:lpstr>What is NAC</vt:lpstr>
      <vt:lpstr>Sinclair’s approach</vt:lpstr>
      <vt:lpstr>What does the strategy need to take into consideration</vt:lpstr>
      <vt:lpstr>The Secure LAN Strategy</vt:lpstr>
      <vt:lpstr>Slide 10</vt:lpstr>
      <vt:lpstr>Network Authentication – Standards-based 802.1x</vt:lpstr>
      <vt:lpstr>Policies at a Glance</vt:lpstr>
      <vt:lpstr>Policies at a Glance</vt:lpstr>
      <vt:lpstr>Policies at a Glance</vt:lpstr>
      <vt:lpstr>Policies at a Glance</vt:lpstr>
      <vt:lpstr>Policies at a Glance</vt:lpstr>
      <vt:lpstr>Policies at a Glance</vt:lpstr>
      <vt:lpstr>Timeline</vt:lpstr>
      <vt:lpstr>Awards and Recognition</vt:lpstr>
      <vt:lpstr>Issues</vt:lpstr>
      <vt:lpstr>Balancing Value Against Issues</vt:lpstr>
      <vt:lpstr>Network Authentication -  with NAC Appliance</vt:lpstr>
      <vt:lpstr>Enterasys NAC Solution</vt:lpstr>
      <vt:lpstr>Leverage Existing Policy-Enabled Architecture</vt:lpstr>
      <vt:lpstr>End System Monitoring</vt:lpstr>
      <vt:lpstr>Increased visibility and granularity</vt:lpstr>
      <vt:lpstr>End System Evaluation </vt:lpstr>
      <vt:lpstr>Notification and Reporting</vt:lpstr>
      <vt:lpstr>Enterasys NAC Demonstration</vt:lpstr>
    </vt:vector>
  </TitlesOfParts>
  <Company>Sinclair Community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Sinclair Community College</dc:creator>
  <cp:lastModifiedBy>scott.mccollum</cp:lastModifiedBy>
  <cp:revision>133</cp:revision>
  <dcterms:created xsi:type="dcterms:W3CDTF">2006-11-06T23:04:06Z</dcterms:created>
  <dcterms:modified xsi:type="dcterms:W3CDTF">2011-04-13T12:18:07Z</dcterms:modified>
</cp:coreProperties>
</file>